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62" r:id="rId3"/>
    <p:sldId id="263" r:id="rId4"/>
    <p:sldId id="258" r:id="rId5"/>
    <p:sldId id="257" r:id="rId6"/>
    <p:sldId id="260" r:id="rId7"/>
    <p:sldId id="261" r:id="rId8"/>
    <p:sldId id="291" r:id="rId9"/>
    <p:sldId id="264" r:id="rId10"/>
    <p:sldId id="265" r:id="rId11"/>
    <p:sldId id="266" r:id="rId12"/>
    <p:sldId id="268" r:id="rId13"/>
    <p:sldId id="286" r:id="rId14"/>
    <p:sldId id="269" r:id="rId15"/>
    <p:sldId id="270" r:id="rId16"/>
    <p:sldId id="271" r:id="rId17"/>
    <p:sldId id="272" r:id="rId18"/>
    <p:sldId id="273" r:id="rId19"/>
    <p:sldId id="274" r:id="rId20"/>
    <p:sldId id="284" r:id="rId21"/>
    <p:sldId id="285" r:id="rId22"/>
    <p:sldId id="275" r:id="rId23"/>
    <p:sldId id="287" r:id="rId24"/>
    <p:sldId id="276" r:id="rId25"/>
    <p:sldId id="288" r:id="rId26"/>
    <p:sldId id="282" r:id="rId27"/>
    <p:sldId id="289" r:id="rId28"/>
    <p:sldId id="277" r:id="rId29"/>
    <p:sldId id="278" r:id="rId30"/>
    <p:sldId id="279" r:id="rId31"/>
    <p:sldId id="280" r:id="rId32"/>
    <p:sldId id="281" r:id="rId33"/>
    <p:sldId id="290" r:id="rId34"/>
    <p:sldId id="283" r:id="rId35"/>
    <p:sldId id="294" r:id="rId36"/>
    <p:sldId id="293" r:id="rId37"/>
    <p:sldId id="295" r:id="rId38"/>
    <p:sldId id="296" r:id="rId39"/>
    <p:sldId id="297" r:id="rId40"/>
    <p:sldId id="298" r:id="rId41"/>
    <p:sldId id="29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5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75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748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035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049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812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321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277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6601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45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10/5/2017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183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51930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1A116-AEE1-41FD-B947-8E79F94583A2}"/>
              </a:ext>
            </a:extLst>
          </p:cNvPr>
          <p:cNvSpPr>
            <a:spLocks noGrp="1"/>
          </p:cNvSpPr>
          <p:nvPr>
            <p:ph type="ctrTitle"/>
          </p:nvPr>
        </p:nvSpPr>
        <p:spPr/>
        <p:txBody>
          <a:bodyPr/>
          <a:lstStyle/>
          <a:p>
            <a:r>
              <a:rPr lang="fr-FR" dirty="0"/>
              <a:t>Paroisse Quimper-</a:t>
            </a:r>
            <a:br>
              <a:rPr lang="fr-FR" dirty="0"/>
            </a:br>
            <a:r>
              <a:rPr lang="fr-FR" dirty="0"/>
              <a:t>Saint Corentin</a:t>
            </a:r>
          </a:p>
        </p:txBody>
      </p:sp>
      <p:sp>
        <p:nvSpPr>
          <p:cNvPr id="3" name="Sous-titre 2">
            <a:extLst>
              <a:ext uri="{FF2B5EF4-FFF2-40B4-BE49-F238E27FC236}">
                <a16:creationId xmlns:a16="http://schemas.microsoft.com/office/drawing/2014/main" id="{895D3847-FBA1-4FC5-A476-C38F3F91B743}"/>
              </a:ext>
            </a:extLst>
          </p:cNvPr>
          <p:cNvSpPr>
            <a:spLocks noGrp="1"/>
          </p:cNvSpPr>
          <p:nvPr>
            <p:ph type="subTitle" idx="1"/>
          </p:nvPr>
        </p:nvSpPr>
        <p:spPr>
          <a:xfrm>
            <a:off x="1828799" y="3531204"/>
            <a:ext cx="9859617" cy="977621"/>
          </a:xfrm>
        </p:spPr>
        <p:txBody>
          <a:bodyPr>
            <a:noAutofit/>
          </a:bodyPr>
          <a:lstStyle/>
          <a:p>
            <a:r>
              <a:rPr lang="fr-FR" sz="2400" dirty="0"/>
              <a:t>Quelle présence d’Eglise dans les établissements de soins?</a:t>
            </a:r>
          </a:p>
        </p:txBody>
      </p:sp>
      <p:pic>
        <p:nvPicPr>
          <p:cNvPr id="5" name="Image 4">
            <a:extLst>
              <a:ext uri="{FF2B5EF4-FFF2-40B4-BE49-F238E27FC236}">
                <a16:creationId xmlns:a16="http://schemas.microsoft.com/office/drawing/2014/main" id="{FBF022A0-CF09-4186-AFE5-378D79A0DF4B}"/>
              </a:ext>
            </a:extLst>
          </p:cNvPr>
          <p:cNvPicPr>
            <a:picLocks noChangeAspect="1"/>
          </p:cNvPicPr>
          <p:nvPr/>
        </p:nvPicPr>
        <p:blipFill>
          <a:blip r:embed="rId2"/>
          <a:stretch>
            <a:fillRect/>
          </a:stretch>
        </p:blipFill>
        <p:spPr>
          <a:xfrm>
            <a:off x="4638260" y="4468420"/>
            <a:ext cx="2835966" cy="2126974"/>
          </a:xfrm>
          <a:prstGeom prst="rect">
            <a:avLst/>
          </a:prstGeom>
        </p:spPr>
      </p:pic>
      <p:pic>
        <p:nvPicPr>
          <p:cNvPr id="7" name="Image 6">
            <a:extLst>
              <a:ext uri="{FF2B5EF4-FFF2-40B4-BE49-F238E27FC236}">
                <a16:creationId xmlns:a16="http://schemas.microsoft.com/office/drawing/2014/main" id="{73C8B382-A6B6-405F-AACD-F73D12AF9C95}"/>
              </a:ext>
            </a:extLst>
          </p:cNvPr>
          <p:cNvPicPr>
            <a:picLocks noChangeAspect="1"/>
          </p:cNvPicPr>
          <p:nvPr/>
        </p:nvPicPr>
        <p:blipFill>
          <a:blip r:embed="rId3"/>
          <a:stretch>
            <a:fillRect/>
          </a:stretch>
        </p:blipFill>
        <p:spPr>
          <a:xfrm>
            <a:off x="266907" y="215414"/>
            <a:ext cx="1173767" cy="1173767"/>
          </a:xfrm>
          <a:prstGeom prst="rect">
            <a:avLst/>
          </a:prstGeom>
        </p:spPr>
      </p:pic>
      <p:pic>
        <p:nvPicPr>
          <p:cNvPr id="11" name="Image 10">
            <a:extLst>
              <a:ext uri="{FF2B5EF4-FFF2-40B4-BE49-F238E27FC236}">
                <a16:creationId xmlns:a16="http://schemas.microsoft.com/office/drawing/2014/main" id="{8AAF9E19-6C55-4AA3-A688-ADD2E9DEC3F9}"/>
              </a:ext>
            </a:extLst>
          </p:cNvPr>
          <p:cNvPicPr>
            <a:picLocks noChangeAspect="1"/>
          </p:cNvPicPr>
          <p:nvPr/>
        </p:nvPicPr>
        <p:blipFill>
          <a:blip r:embed="rId4"/>
          <a:stretch>
            <a:fillRect/>
          </a:stretch>
        </p:blipFill>
        <p:spPr>
          <a:xfrm>
            <a:off x="8894431" y="102463"/>
            <a:ext cx="3137526" cy="944459"/>
          </a:xfrm>
          <a:prstGeom prst="rect">
            <a:avLst/>
          </a:prstGeom>
        </p:spPr>
      </p:pic>
    </p:spTree>
    <p:extLst>
      <p:ext uri="{BB962C8B-B14F-4D97-AF65-F5344CB8AC3E}">
        <p14:creationId xmlns:p14="http://schemas.microsoft.com/office/powerpoint/2010/main" val="116510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72B519-A72D-4899-AB68-2DF51B58E90E}"/>
              </a:ext>
            </a:extLst>
          </p:cNvPr>
          <p:cNvSpPr>
            <a:spLocks noGrp="1"/>
          </p:cNvSpPr>
          <p:nvPr>
            <p:ph type="title"/>
          </p:nvPr>
        </p:nvSpPr>
        <p:spPr/>
        <p:txBody>
          <a:bodyPr/>
          <a:lstStyle/>
          <a:p>
            <a:r>
              <a:rPr lang="fr-FR" dirty="0"/>
              <a:t>Sur Concarneau: équipes et célébrations</a:t>
            </a:r>
          </a:p>
        </p:txBody>
      </p:sp>
      <p:sp>
        <p:nvSpPr>
          <p:cNvPr id="3" name="Espace réservé du contenu 2">
            <a:extLst>
              <a:ext uri="{FF2B5EF4-FFF2-40B4-BE49-F238E27FC236}">
                <a16:creationId xmlns:a16="http://schemas.microsoft.com/office/drawing/2014/main" id="{7224DBEE-8EC7-4362-B6E9-4784F31D7F36}"/>
              </a:ext>
            </a:extLst>
          </p:cNvPr>
          <p:cNvSpPr>
            <a:spLocks noGrp="1"/>
          </p:cNvSpPr>
          <p:nvPr>
            <p:ph idx="1"/>
          </p:nvPr>
        </p:nvSpPr>
        <p:spPr>
          <a:xfrm>
            <a:off x="1451579" y="2015732"/>
            <a:ext cx="9603275" cy="3815225"/>
          </a:xfrm>
        </p:spPr>
        <p:txBody>
          <a:bodyPr>
            <a:normAutofit lnSpcReduction="10000"/>
          </a:bodyPr>
          <a:lstStyle/>
          <a:p>
            <a:r>
              <a:rPr lang="fr-FR" b="1" u="sng" dirty="0"/>
              <a:t>Les Brisants</a:t>
            </a:r>
            <a:r>
              <a:rPr lang="fr-FR" b="1" dirty="0"/>
              <a:t> : </a:t>
            </a:r>
            <a:r>
              <a:rPr lang="fr-FR" dirty="0"/>
              <a:t>Cécile de ROUCY, référente: Jeannine LE BRAS</a:t>
            </a:r>
          </a:p>
          <a:p>
            <a:r>
              <a:rPr lang="fr-FR" b="1" u="sng" dirty="0"/>
              <a:t>Les Embruns</a:t>
            </a:r>
            <a:r>
              <a:rPr lang="fr-FR" b="1" dirty="0"/>
              <a:t> : </a:t>
            </a:r>
            <a:r>
              <a:rPr lang="fr-FR" dirty="0"/>
              <a:t>Cécile de Roucy + 3 Bénévoles; un référent bénévole à nommer à la rentrée</a:t>
            </a:r>
          </a:p>
          <a:p>
            <a:r>
              <a:rPr lang="fr-FR" b="1" u="sng" dirty="0"/>
              <a:t>Equipe d’</a:t>
            </a:r>
            <a:r>
              <a:rPr lang="fr-FR" b="1" u="sng" dirty="0" err="1"/>
              <a:t>Avel</a:t>
            </a:r>
            <a:r>
              <a:rPr lang="fr-FR" b="1" u="sng" dirty="0"/>
              <a:t> Ar Mor</a:t>
            </a:r>
            <a:r>
              <a:rPr lang="fr-FR" b="1" dirty="0"/>
              <a:t> : </a:t>
            </a:r>
            <a:r>
              <a:rPr lang="fr-FR" dirty="0"/>
              <a:t>Cécile de Roucy + 6 bénévoles; un référent bénévole à nommer à la rentrée</a:t>
            </a:r>
          </a:p>
          <a:p>
            <a:r>
              <a:rPr lang="fr-FR" b="1" dirty="0"/>
              <a:t>Une messe a lieu chaque semaine</a:t>
            </a:r>
            <a:r>
              <a:rPr lang="fr-FR" dirty="0"/>
              <a:t>, le vendredi à 14 H 15, sur le site du </a:t>
            </a:r>
            <a:r>
              <a:rPr lang="fr-FR" dirty="0" err="1"/>
              <a:t>Porzou</a:t>
            </a:r>
            <a:r>
              <a:rPr lang="fr-FR" dirty="0"/>
              <a:t> (hôpital de Concarneau – 382 lits) par les pères Louis </a:t>
            </a:r>
            <a:r>
              <a:rPr lang="fr-FR" dirty="0" err="1"/>
              <a:t>Costiou</a:t>
            </a:r>
            <a:r>
              <a:rPr lang="fr-FR" dirty="0"/>
              <a:t>, André </a:t>
            </a:r>
            <a:r>
              <a:rPr lang="fr-FR" dirty="0" err="1"/>
              <a:t>Gourmelen</a:t>
            </a:r>
            <a:endParaRPr lang="fr-FR" dirty="0"/>
          </a:p>
          <a:p>
            <a:r>
              <a:rPr lang="fr-FR" dirty="0"/>
              <a:t>Dans chaque résidence, </a:t>
            </a:r>
            <a:r>
              <a:rPr lang="fr-FR" b="1" dirty="0"/>
              <a:t>la messe est célébrée toutes les trois semaines </a:t>
            </a:r>
            <a:r>
              <a:rPr lang="fr-FR" dirty="0"/>
              <a:t>;  en alternance avec les ADAL animées par l’aumônier ou les bénévoles</a:t>
            </a:r>
          </a:p>
          <a:p>
            <a:endParaRPr lang="fr-FR" dirty="0"/>
          </a:p>
        </p:txBody>
      </p:sp>
      <p:pic>
        <p:nvPicPr>
          <p:cNvPr id="5" name="Image 4">
            <a:extLst>
              <a:ext uri="{FF2B5EF4-FFF2-40B4-BE49-F238E27FC236}">
                <a16:creationId xmlns:a16="http://schemas.microsoft.com/office/drawing/2014/main" id="{5D6DC93F-F5FA-47B9-A3AC-C5BAEAD03C0D}"/>
              </a:ext>
            </a:extLst>
          </p:cNvPr>
          <p:cNvPicPr>
            <a:picLocks noChangeAspect="1"/>
          </p:cNvPicPr>
          <p:nvPr/>
        </p:nvPicPr>
        <p:blipFill>
          <a:blip r:embed="rId2"/>
          <a:stretch>
            <a:fillRect/>
          </a:stretch>
        </p:blipFill>
        <p:spPr>
          <a:xfrm>
            <a:off x="10785876" y="4650846"/>
            <a:ext cx="1247098" cy="1352912"/>
          </a:xfrm>
          <a:prstGeom prst="rect">
            <a:avLst/>
          </a:prstGeom>
        </p:spPr>
      </p:pic>
    </p:spTree>
    <p:extLst>
      <p:ext uri="{BB962C8B-B14F-4D97-AF65-F5344CB8AC3E}">
        <p14:creationId xmlns:p14="http://schemas.microsoft.com/office/powerpoint/2010/main" val="321012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671F60-CB3F-437F-B953-DFDE203B07B1}"/>
              </a:ext>
            </a:extLst>
          </p:cNvPr>
          <p:cNvSpPr>
            <a:spLocks noGrp="1"/>
          </p:cNvSpPr>
          <p:nvPr>
            <p:ph type="title"/>
          </p:nvPr>
        </p:nvSpPr>
        <p:spPr/>
        <p:txBody>
          <a:bodyPr/>
          <a:lstStyle/>
          <a:p>
            <a:r>
              <a:rPr lang="fr-FR" dirty="0"/>
              <a:t>Sur ces différents lieux:</a:t>
            </a:r>
          </a:p>
        </p:txBody>
      </p:sp>
      <p:sp>
        <p:nvSpPr>
          <p:cNvPr id="3" name="Espace réservé du contenu 2">
            <a:extLst>
              <a:ext uri="{FF2B5EF4-FFF2-40B4-BE49-F238E27FC236}">
                <a16:creationId xmlns:a16="http://schemas.microsoft.com/office/drawing/2014/main" id="{68B4913C-0675-4DFD-9E0E-043FF5C02126}"/>
              </a:ext>
            </a:extLst>
          </p:cNvPr>
          <p:cNvSpPr>
            <a:spLocks noGrp="1"/>
          </p:cNvSpPr>
          <p:nvPr>
            <p:ph idx="1"/>
          </p:nvPr>
        </p:nvSpPr>
        <p:spPr>
          <a:xfrm>
            <a:off x="1451579" y="2015732"/>
            <a:ext cx="9852525" cy="3748964"/>
          </a:xfrm>
        </p:spPr>
        <p:txBody>
          <a:bodyPr>
            <a:normAutofit fontScale="92500" lnSpcReduction="20000"/>
          </a:bodyPr>
          <a:lstStyle/>
          <a:p>
            <a:r>
              <a:rPr lang="fr-FR" b="1" dirty="0"/>
              <a:t>Des temps de prières </a:t>
            </a:r>
            <a:r>
              <a:rPr lang="fr-FR" dirty="0"/>
              <a:t>ont lieu, sur demande des patients, des familles, du personnel soignant pour la personne soignée : Recommandation à Dieu par les aumôniers, communion portée auprès des personnes malades, Prière demandée par le patient ou le résident (en chambre ou à la chapelle), bénédiction en chambre mortuaire, obsèques à la chapelle du </a:t>
            </a:r>
            <a:r>
              <a:rPr lang="fr-FR" dirty="0" err="1"/>
              <a:t>Porzou</a:t>
            </a:r>
            <a:r>
              <a:rPr lang="fr-FR" dirty="0"/>
              <a:t>.</a:t>
            </a:r>
          </a:p>
          <a:p>
            <a:r>
              <a:rPr lang="fr-FR" dirty="0"/>
              <a:t>Les aumôniers accompagnent les prêtres lors </a:t>
            </a:r>
            <a:r>
              <a:rPr lang="fr-FR" b="1" dirty="0"/>
              <a:t>des sacrements des malades </a:t>
            </a:r>
            <a:r>
              <a:rPr lang="fr-FR" dirty="0"/>
              <a:t>à l’hôpital ou en EHPAD.</a:t>
            </a:r>
          </a:p>
          <a:p>
            <a:r>
              <a:rPr lang="fr-FR" b="1" dirty="0"/>
              <a:t>Relecture pastorale </a:t>
            </a:r>
            <a:r>
              <a:rPr lang="fr-FR" dirty="0"/>
              <a:t>régulièrement, tous les deux mois avec l’aumônier et/ou le prêtre.</a:t>
            </a:r>
          </a:p>
          <a:p>
            <a:r>
              <a:rPr lang="fr-FR" b="1" dirty="0"/>
              <a:t>Accompagnement des bénévoles </a:t>
            </a:r>
            <a:r>
              <a:rPr lang="fr-FR" dirty="0"/>
              <a:t>toutes les semaines par les aumôniers</a:t>
            </a:r>
          </a:p>
          <a:p>
            <a:r>
              <a:rPr lang="fr-FR" b="1" dirty="0"/>
              <a:t>Propositions de formation : </a:t>
            </a:r>
            <a:r>
              <a:rPr lang="fr-FR" dirty="0"/>
              <a:t>FIB ; ½ journée de formation des bénévoles par l’hôpital,  Formation funérailles…</a:t>
            </a:r>
          </a:p>
          <a:p>
            <a:endParaRPr lang="fr-FR" dirty="0"/>
          </a:p>
        </p:txBody>
      </p:sp>
      <p:pic>
        <p:nvPicPr>
          <p:cNvPr id="5" name="Image 4">
            <a:extLst>
              <a:ext uri="{FF2B5EF4-FFF2-40B4-BE49-F238E27FC236}">
                <a16:creationId xmlns:a16="http://schemas.microsoft.com/office/drawing/2014/main" id="{7D7895C7-3A16-46B8-AFC5-471358593733}"/>
              </a:ext>
            </a:extLst>
          </p:cNvPr>
          <p:cNvPicPr>
            <a:picLocks noChangeAspect="1"/>
          </p:cNvPicPr>
          <p:nvPr/>
        </p:nvPicPr>
        <p:blipFill>
          <a:blip r:embed="rId2"/>
          <a:stretch>
            <a:fillRect/>
          </a:stretch>
        </p:blipFill>
        <p:spPr>
          <a:xfrm>
            <a:off x="8091282" y="410817"/>
            <a:ext cx="1535740" cy="1145899"/>
          </a:xfrm>
          <a:prstGeom prst="rect">
            <a:avLst/>
          </a:prstGeom>
        </p:spPr>
      </p:pic>
    </p:spTree>
    <p:extLst>
      <p:ext uri="{BB962C8B-B14F-4D97-AF65-F5344CB8AC3E}">
        <p14:creationId xmlns:p14="http://schemas.microsoft.com/office/powerpoint/2010/main" val="326019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BE65A9-171D-4446-AABC-CA6DC2DCEFE8}"/>
              </a:ext>
            </a:extLst>
          </p:cNvPr>
          <p:cNvSpPr>
            <a:spLocks noGrp="1"/>
          </p:cNvSpPr>
          <p:nvPr>
            <p:ph type="title"/>
          </p:nvPr>
        </p:nvSpPr>
        <p:spPr/>
        <p:txBody>
          <a:bodyPr/>
          <a:lstStyle/>
          <a:p>
            <a:r>
              <a:rPr lang="fr-FR" i="1" dirty="0"/>
              <a:t>EPSM </a:t>
            </a:r>
            <a:r>
              <a:rPr lang="fr-FR" i="1" dirty="0" err="1"/>
              <a:t>Gourmelen</a:t>
            </a:r>
            <a:br>
              <a:rPr lang="fr-FR" dirty="0"/>
            </a:br>
            <a:endParaRPr lang="fr-FR" dirty="0"/>
          </a:p>
        </p:txBody>
      </p:sp>
      <p:pic>
        <p:nvPicPr>
          <p:cNvPr id="6" name="Espace réservé pour une image  5">
            <a:extLst>
              <a:ext uri="{FF2B5EF4-FFF2-40B4-BE49-F238E27FC236}">
                <a16:creationId xmlns:a16="http://schemas.microsoft.com/office/drawing/2014/main" id="{F2D888AF-2DC1-4D95-8ED4-504EB15A920D}"/>
              </a:ext>
            </a:extLst>
          </p:cNvPr>
          <p:cNvPicPr>
            <a:picLocks noGrp="1" noChangeAspect="1"/>
          </p:cNvPicPr>
          <p:nvPr>
            <p:ph type="pic" idx="1"/>
          </p:nvPr>
        </p:nvPicPr>
        <p:blipFill>
          <a:blip r:embed="rId2"/>
          <a:srcRect l="13916" r="13916"/>
          <a:stretch>
            <a:fillRect/>
          </a:stretch>
        </p:blipFill>
        <p:spPr/>
      </p:pic>
      <p:sp>
        <p:nvSpPr>
          <p:cNvPr id="4" name="Espace réservé du texte 3">
            <a:extLst>
              <a:ext uri="{FF2B5EF4-FFF2-40B4-BE49-F238E27FC236}">
                <a16:creationId xmlns:a16="http://schemas.microsoft.com/office/drawing/2014/main" id="{263E6D14-FA6C-4D56-8B80-EA72EA9F6E26}"/>
              </a:ext>
            </a:extLst>
          </p:cNvPr>
          <p:cNvSpPr>
            <a:spLocks noGrp="1"/>
          </p:cNvSpPr>
          <p:nvPr>
            <p:ph type="body" sz="half" idx="2"/>
          </p:nvPr>
        </p:nvSpPr>
        <p:spPr>
          <a:xfrm>
            <a:off x="1450329" y="3145991"/>
            <a:ext cx="5524404" cy="2592199"/>
          </a:xfrm>
        </p:spPr>
        <p:txBody>
          <a:bodyPr/>
          <a:lstStyle/>
          <a:p>
            <a:r>
              <a:rPr lang="fr-FR" b="1" dirty="0"/>
              <a:t>Aumônier bénévole</a:t>
            </a:r>
            <a:r>
              <a:rPr lang="fr-FR" dirty="0"/>
              <a:t>: Marie-Thérèse </a:t>
            </a:r>
            <a:r>
              <a:rPr lang="fr-FR" dirty="0" err="1"/>
              <a:t>Laguillier</a:t>
            </a:r>
            <a:endParaRPr lang="fr-FR" dirty="0"/>
          </a:p>
          <a:p>
            <a:r>
              <a:rPr lang="fr-FR" b="1" dirty="0"/>
              <a:t>Prêtres</a:t>
            </a:r>
            <a:r>
              <a:rPr lang="fr-FR" dirty="0"/>
              <a:t> : Père Pierre Coquet – Père Louis </a:t>
            </a:r>
            <a:r>
              <a:rPr lang="fr-FR" dirty="0" err="1"/>
              <a:t>Miossec</a:t>
            </a:r>
            <a:r>
              <a:rPr lang="fr-FR" dirty="0"/>
              <a:t> –Père Louis </a:t>
            </a:r>
            <a:r>
              <a:rPr lang="fr-FR" dirty="0" err="1"/>
              <a:t>Boulic</a:t>
            </a:r>
            <a:endParaRPr lang="fr-FR" dirty="0"/>
          </a:p>
          <a:p>
            <a:r>
              <a:rPr lang="fr-FR" b="1" dirty="0"/>
              <a:t>Une vingtaine de bénévoles</a:t>
            </a:r>
          </a:p>
          <a:p>
            <a:endParaRPr lang="fr-FR" dirty="0"/>
          </a:p>
        </p:txBody>
      </p:sp>
      <p:sp>
        <p:nvSpPr>
          <p:cNvPr id="3" name="ZoneTexte 2">
            <a:extLst>
              <a:ext uri="{FF2B5EF4-FFF2-40B4-BE49-F238E27FC236}">
                <a16:creationId xmlns:a16="http://schemas.microsoft.com/office/drawing/2014/main" id="{111405E9-1F1E-40CC-A85E-D973DF8D58FD}"/>
              </a:ext>
            </a:extLst>
          </p:cNvPr>
          <p:cNvSpPr txBox="1"/>
          <p:nvPr/>
        </p:nvSpPr>
        <p:spPr>
          <a:xfrm>
            <a:off x="583094" y="343454"/>
            <a:ext cx="5539409" cy="1200329"/>
          </a:xfrm>
          <a:prstGeom prst="rect">
            <a:avLst/>
          </a:prstGeom>
          <a:noFill/>
        </p:spPr>
        <p:txBody>
          <a:bodyPr wrap="square" rtlCol="0">
            <a:spAutoFit/>
          </a:bodyPr>
          <a:lstStyle/>
          <a:p>
            <a:r>
              <a:rPr lang="fr-FR" dirty="0"/>
              <a:t>491 lits psychiatriques/70 en long séjour</a:t>
            </a:r>
          </a:p>
          <a:p>
            <a:r>
              <a:rPr lang="fr-FR" dirty="0"/>
              <a:t>50 appartements thérapeutiques</a:t>
            </a:r>
          </a:p>
          <a:p>
            <a:r>
              <a:rPr lang="fr-FR" dirty="0"/>
              <a:t>2 EHPAD : </a:t>
            </a:r>
            <a:r>
              <a:rPr lang="fr-FR" dirty="0" err="1"/>
              <a:t>Kerfily</a:t>
            </a:r>
            <a:r>
              <a:rPr lang="fr-FR" dirty="0"/>
              <a:t> (60 lits) et </a:t>
            </a:r>
            <a:r>
              <a:rPr lang="fr-FR" dirty="0" err="1"/>
              <a:t>Tréouguy</a:t>
            </a:r>
            <a:r>
              <a:rPr lang="fr-FR" dirty="0"/>
              <a:t> à Pont-l’Abbé </a:t>
            </a:r>
          </a:p>
          <a:p>
            <a:r>
              <a:rPr lang="fr-FR" dirty="0"/>
              <a:t>(57 lits) dépendant de </a:t>
            </a:r>
            <a:r>
              <a:rPr lang="fr-FR" dirty="0" err="1"/>
              <a:t>Gourmelen</a:t>
            </a:r>
            <a:endParaRPr lang="fr-FR" dirty="0"/>
          </a:p>
        </p:txBody>
      </p:sp>
    </p:spTree>
    <p:extLst>
      <p:ext uri="{BB962C8B-B14F-4D97-AF65-F5344CB8AC3E}">
        <p14:creationId xmlns:p14="http://schemas.microsoft.com/office/powerpoint/2010/main" val="4007637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2A45B0-CC8C-4D1E-8E9A-BF880E8BCB9F}"/>
              </a:ext>
            </a:extLst>
          </p:cNvPr>
          <p:cNvSpPr>
            <a:spLocks noGrp="1"/>
          </p:cNvSpPr>
          <p:nvPr>
            <p:ph idx="1"/>
          </p:nvPr>
        </p:nvSpPr>
        <p:spPr>
          <a:xfrm>
            <a:off x="1425075" y="1802295"/>
            <a:ext cx="9603275" cy="5526156"/>
          </a:xfrm>
        </p:spPr>
        <p:txBody>
          <a:bodyPr>
            <a:normAutofit/>
          </a:bodyPr>
          <a:lstStyle/>
          <a:p>
            <a:r>
              <a:rPr lang="fr-FR" dirty="0"/>
              <a:t>Messe chaque dimanche matin à 10h</a:t>
            </a:r>
          </a:p>
          <a:p>
            <a:r>
              <a:rPr lang="fr-FR" dirty="0"/>
              <a:t>Une permanence tous les mercredi matin : Accueil/café/écoute</a:t>
            </a:r>
          </a:p>
          <a:p>
            <a:r>
              <a:rPr lang="fr-FR" dirty="0"/>
              <a:t>Préparation de l’eucharistie par plusieurs bénévoles avec le prêtre le mercredi matin</a:t>
            </a:r>
          </a:p>
          <a:p>
            <a:r>
              <a:rPr lang="fr-FR" dirty="0"/>
              <a:t>Deux à trois rencontres d’équipes dans l’année</a:t>
            </a:r>
          </a:p>
          <a:p>
            <a:pPr marL="0" indent="0">
              <a:buNone/>
            </a:pPr>
            <a:endParaRPr lang="fr-FR" b="1" dirty="0"/>
          </a:p>
          <a:p>
            <a:pPr marL="0" indent="0">
              <a:buNone/>
            </a:pPr>
            <a:r>
              <a:rPr lang="fr-FR" b="1" dirty="0"/>
              <a:t>Et dans les EHPAD de </a:t>
            </a:r>
            <a:r>
              <a:rPr lang="fr-FR" b="1" dirty="0" err="1"/>
              <a:t>Kerfily</a:t>
            </a:r>
            <a:r>
              <a:rPr lang="fr-FR" b="1" dirty="0"/>
              <a:t> et de </a:t>
            </a:r>
            <a:r>
              <a:rPr lang="fr-FR" b="1" dirty="0" err="1"/>
              <a:t>Tréouguy</a:t>
            </a:r>
            <a:r>
              <a:rPr lang="fr-FR" b="1" dirty="0"/>
              <a:t> dépendant de </a:t>
            </a:r>
            <a:r>
              <a:rPr lang="fr-FR" b="1" dirty="0" err="1"/>
              <a:t>Gourmelen</a:t>
            </a:r>
            <a:r>
              <a:rPr lang="fr-FR" b="1" dirty="0"/>
              <a:t>: </a:t>
            </a:r>
            <a:r>
              <a:rPr lang="fr-FR" dirty="0"/>
              <a:t> </a:t>
            </a:r>
          </a:p>
          <a:p>
            <a:r>
              <a:rPr lang="fr-FR" dirty="0" err="1"/>
              <a:t>Kerfily</a:t>
            </a:r>
            <a:r>
              <a:rPr lang="fr-FR" dirty="0"/>
              <a:t>: messes pour les grandes fêtes </a:t>
            </a:r>
          </a:p>
          <a:p>
            <a:r>
              <a:rPr lang="fr-FR" dirty="0" err="1"/>
              <a:t>Tréouguy</a:t>
            </a:r>
            <a:r>
              <a:rPr lang="fr-FR" dirty="0"/>
              <a:t>: messe une fois par mois (Père Yves Le </a:t>
            </a:r>
            <a:r>
              <a:rPr lang="fr-FR" dirty="0" err="1"/>
              <a:t>Clec’h</a:t>
            </a:r>
            <a:r>
              <a:rPr lang="fr-FR" dirty="0"/>
              <a:t>), alternée tous les 15 jours par les visites (Référente: Alice Nicot + 3 bénévoles)</a:t>
            </a:r>
          </a:p>
        </p:txBody>
      </p:sp>
      <p:pic>
        <p:nvPicPr>
          <p:cNvPr id="5" name="Image 4">
            <a:extLst>
              <a:ext uri="{FF2B5EF4-FFF2-40B4-BE49-F238E27FC236}">
                <a16:creationId xmlns:a16="http://schemas.microsoft.com/office/drawing/2014/main" id="{DC32C732-10C0-4591-9D39-C20F41EE48CD}"/>
              </a:ext>
            </a:extLst>
          </p:cNvPr>
          <p:cNvPicPr>
            <a:picLocks noChangeAspect="1"/>
          </p:cNvPicPr>
          <p:nvPr/>
        </p:nvPicPr>
        <p:blipFill>
          <a:blip r:embed="rId2"/>
          <a:stretch>
            <a:fillRect/>
          </a:stretch>
        </p:blipFill>
        <p:spPr>
          <a:xfrm>
            <a:off x="5143708" y="195470"/>
            <a:ext cx="1249018" cy="1249018"/>
          </a:xfrm>
          <a:prstGeom prst="rect">
            <a:avLst/>
          </a:prstGeom>
        </p:spPr>
      </p:pic>
    </p:spTree>
    <p:extLst>
      <p:ext uri="{BB962C8B-B14F-4D97-AF65-F5344CB8AC3E}">
        <p14:creationId xmlns:p14="http://schemas.microsoft.com/office/powerpoint/2010/main" val="357584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55339-BBEF-4CD0-8DC8-1DC8F5499E6E}"/>
              </a:ext>
            </a:extLst>
          </p:cNvPr>
          <p:cNvSpPr>
            <a:spLocks noGrp="1"/>
          </p:cNvSpPr>
          <p:nvPr>
            <p:ph type="title"/>
          </p:nvPr>
        </p:nvSpPr>
        <p:spPr/>
        <p:txBody>
          <a:bodyPr/>
          <a:lstStyle/>
          <a:p>
            <a:r>
              <a:rPr lang="fr-FR" dirty="0"/>
              <a:t>Les magnolias</a:t>
            </a:r>
          </a:p>
        </p:txBody>
      </p:sp>
      <p:sp>
        <p:nvSpPr>
          <p:cNvPr id="4" name="Espace réservé du texte 3">
            <a:extLst>
              <a:ext uri="{FF2B5EF4-FFF2-40B4-BE49-F238E27FC236}">
                <a16:creationId xmlns:a16="http://schemas.microsoft.com/office/drawing/2014/main" id="{1705CCB7-5A5B-47EB-A7A3-5FCD400AF89C}"/>
              </a:ext>
            </a:extLst>
          </p:cNvPr>
          <p:cNvSpPr>
            <a:spLocks noGrp="1"/>
          </p:cNvSpPr>
          <p:nvPr>
            <p:ph type="body" sz="half" idx="2"/>
          </p:nvPr>
        </p:nvSpPr>
        <p:spPr/>
        <p:txBody>
          <a:bodyPr>
            <a:normAutofit/>
          </a:bodyPr>
          <a:lstStyle/>
          <a:p>
            <a:r>
              <a:rPr lang="fr-FR" b="1" dirty="0"/>
              <a:t>Référente</a:t>
            </a:r>
            <a:r>
              <a:rPr lang="fr-FR" dirty="0"/>
              <a:t> : Geneviève Garros</a:t>
            </a:r>
          </a:p>
          <a:p>
            <a:r>
              <a:rPr lang="fr-FR" b="1" dirty="0"/>
              <a:t> Prêtre</a:t>
            </a:r>
            <a:r>
              <a:rPr lang="fr-FR" dirty="0"/>
              <a:t>: ?</a:t>
            </a:r>
          </a:p>
          <a:p>
            <a:r>
              <a:rPr lang="fr-FR" b="1" dirty="0"/>
              <a:t>14 bénévoles </a:t>
            </a:r>
          </a:p>
        </p:txBody>
      </p:sp>
      <p:pic>
        <p:nvPicPr>
          <p:cNvPr id="9" name="Espace réservé pour une image  8">
            <a:extLst>
              <a:ext uri="{FF2B5EF4-FFF2-40B4-BE49-F238E27FC236}">
                <a16:creationId xmlns:a16="http://schemas.microsoft.com/office/drawing/2014/main" id="{3D43EFD3-A126-4608-9BBD-B44EB1DC4333}"/>
              </a:ext>
            </a:extLst>
          </p:cNvPr>
          <p:cNvPicPr>
            <a:picLocks noGrp="1" noChangeAspect="1"/>
          </p:cNvPicPr>
          <p:nvPr>
            <p:ph type="pic" idx="1"/>
          </p:nvPr>
        </p:nvPicPr>
        <p:blipFill>
          <a:blip r:embed="rId2"/>
          <a:srcRect l="25944" r="25944"/>
          <a:stretch>
            <a:fillRect/>
          </a:stretch>
        </p:blipFill>
        <p:spPr/>
      </p:pic>
      <p:sp>
        <p:nvSpPr>
          <p:cNvPr id="5" name="ZoneTexte 4">
            <a:extLst>
              <a:ext uri="{FF2B5EF4-FFF2-40B4-BE49-F238E27FC236}">
                <a16:creationId xmlns:a16="http://schemas.microsoft.com/office/drawing/2014/main" id="{0720913A-18D8-4284-B3C3-F6DBF0A94FC2}"/>
              </a:ext>
            </a:extLst>
          </p:cNvPr>
          <p:cNvSpPr txBox="1"/>
          <p:nvPr/>
        </p:nvSpPr>
        <p:spPr>
          <a:xfrm>
            <a:off x="768627" y="806347"/>
            <a:ext cx="5221356" cy="646331"/>
          </a:xfrm>
          <a:prstGeom prst="rect">
            <a:avLst/>
          </a:prstGeom>
          <a:noFill/>
        </p:spPr>
        <p:txBody>
          <a:bodyPr wrap="square" rtlCol="0">
            <a:spAutoFit/>
          </a:bodyPr>
          <a:lstStyle/>
          <a:p>
            <a:r>
              <a:rPr lang="fr-FR" dirty="0"/>
              <a:t>EHPAD dépendant du CCAS</a:t>
            </a:r>
          </a:p>
          <a:p>
            <a:r>
              <a:rPr lang="fr-FR" dirty="0"/>
              <a:t>75 lits</a:t>
            </a:r>
          </a:p>
        </p:txBody>
      </p:sp>
    </p:spTree>
    <p:extLst>
      <p:ext uri="{BB962C8B-B14F-4D97-AF65-F5344CB8AC3E}">
        <p14:creationId xmlns:p14="http://schemas.microsoft.com/office/powerpoint/2010/main" val="421040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84686B-3BD1-4BFC-B1FF-9BFFACDFD593}"/>
              </a:ext>
            </a:extLst>
          </p:cNvPr>
          <p:cNvSpPr>
            <a:spLocks noGrp="1"/>
          </p:cNvSpPr>
          <p:nvPr>
            <p:ph idx="1"/>
          </p:nvPr>
        </p:nvSpPr>
        <p:spPr>
          <a:xfrm>
            <a:off x="1451579" y="1922966"/>
            <a:ext cx="9892282" cy="4159781"/>
          </a:xfrm>
        </p:spPr>
        <p:txBody>
          <a:bodyPr>
            <a:normAutofit fontScale="92500" lnSpcReduction="10000"/>
          </a:bodyPr>
          <a:lstStyle/>
          <a:p>
            <a:r>
              <a:rPr lang="fr-FR" b="1" dirty="0"/>
              <a:t>5 messes </a:t>
            </a:r>
            <a:r>
              <a:rPr lang="fr-FR" dirty="0"/>
              <a:t>dans l’année aux environs des grandes fêtes (Pâques,/Ascension/ Pentecôte/Assomption/Toussaint/Noël)</a:t>
            </a:r>
          </a:p>
          <a:p>
            <a:r>
              <a:rPr lang="fr-FR" b="1" dirty="0"/>
              <a:t>Une </a:t>
            </a:r>
            <a:r>
              <a:rPr lang="fr-FR" b="1" i="1" dirty="0"/>
              <a:t>ADAL tous les 15 jours </a:t>
            </a:r>
            <a:r>
              <a:rPr lang="fr-FR" i="1" dirty="0"/>
              <a:t>(</a:t>
            </a:r>
            <a:r>
              <a:rPr lang="fr-FR" dirty="0"/>
              <a:t>l’équipe s’est divisée en 2 groupes pour assurer l’animation de ces ADAL, environ 20 célébrations par an). Chaque ADAL est précédée d’une réunion de 2 ou 3 bénévoles pour la préparer</a:t>
            </a:r>
          </a:p>
          <a:p>
            <a:r>
              <a:rPr lang="fr-FR" b="1" dirty="0"/>
              <a:t>Réunions d’équipe: </a:t>
            </a:r>
            <a:r>
              <a:rPr lang="fr-FR" dirty="0"/>
              <a:t>1 fois par mois en 2016 – 2017 – 2 réunions par trimestre en 2017-2018</a:t>
            </a:r>
          </a:p>
          <a:p>
            <a:r>
              <a:rPr lang="fr-FR" dirty="0"/>
              <a:t>Insistance donnée à la </a:t>
            </a:r>
            <a:r>
              <a:rPr lang="fr-FR" b="1" dirty="0"/>
              <a:t>formation </a:t>
            </a:r>
            <a:r>
              <a:rPr lang="fr-FR" dirty="0"/>
              <a:t>(en équipe et participation aux formations diocésaines)</a:t>
            </a:r>
          </a:p>
          <a:p>
            <a:r>
              <a:rPr lang="fr-FR" dirty="0"/>
              <a:t>Au cours de ce 1er trimestre, la première réunion comportera </a:t>
            </a:r>
            <a:r>
              <a:rPr lang="fr-FR" b="1" dirty="0"/>
              <a:t>une réflexion sur « porter la communion aux personnes absentes des assemblées »</a:t>
            </a:r>
            <a:r>
              <a:rPr lang="fr-FR" dirty="0"/>
              <a:t>, suivie d’une réunion où seront invitées toutes les personnes du secteur « ex-</a:t>
            </a:r>
            <a:r>
              <a:rPr lang="fr-FR" dirty="0" err="1"/>
              <a:t>Steir</a:t>
            </a:r>
            <a:r>
              <a:rPr lang="fr-FR" dirty="0"/>
              <a:t>-Odet » qui prennent des hosties consacrées lors des célébrations</a:t>
            </a:r>
          </a:p>
          <a:p>
            <a:endParaRPr lang="fr-FR" dirty="0"/>
          </a:p>
          <a:p>
            <a:endParaRPr lang="fr-FR" dirty="0"/>
          </a:p>
          <a:p>
            <a:endParaRPr lang="fr-FR" dirty="0"/>
          </a:p>
        </p:txBody>
      </p:sp>
      <p:pic>
        <p:nvPicPr>
          <p:cNvPr id="5" name="Image 4">
            <a:extLst>
              <a:ext uri="{FF2B5EF4-FFF2-40B4-BE49-F238E27FC236}">
                <a16:creationId xmlns:a16="http://schemas.microsoft.com/office/drawing/2014/main" id="{EE47CAE1-38D8-44C0-97DC-ADED6895890D}"/>
              </a:ext>
            </a:extLst>
          </p:cNvPr>
          <p:cNvPicPr>
            <a:picLocks noChangeAspect="1"/>
          </p:cNvPicPr>
          <p:nvPr/>
        </p:nvPicPr>
        <p:blipFill rotWithShape="1">
          <a:blip r:embed="rId2"/>
          <a:srcRect t="20957" b="36609"/>
          <a:stretch/>
        </p:blipFill>
        <p:spPr>
          <a:xfrm>
            <a:off x="4838700" y="384313"/>
            <a:ext cx="1905000" cy="808383"/>
          </a:xfrm>
          <a:prstGeom prst="rect">
            <a:avLst/>
          </a:prstGeom>
        </p:spPr>
      </p:pic>
    </p:spTree>
    <p:extLst>
      <p:ext uri="{BB962C8B-B14F-4D97-AF65-F5344CB8AC3E}">
        <p14:creationId xmlns:p14="http://schemas.microsoft.com/office/powerpoint/2010/main" val="988672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44F13-2780-4CD8-85B5-5D3C4DDECD97}"/>
              </a:ext>
            </a:extLst>
          </p:cNvPr>
          <p:cNvSpPr>
            <a:spLocks noGrp="1"/>
          </p:cNvSpPr>
          <p:nvPr>
            <p:ph type="title"/>
          </p:nvPr>
        </p:nvSpPr>
        <p:spPr/>
        <p:txBody>
          <a:bodyPr/>
          <a:lstStyle/>
          <a:p>
            <a:r>
              <a:rPr lang="fr-FR" dirty="0"/>
              <a:t>Les bruyères</a:t>
            </a:r>
          </a:p>
        </p:txBody>
      </p:sp>
      <p:sp>
        <p:nvSpPr>
          <p:cNvPr id="4" name="Espace réservé du texte 3">
            <a:extLst>
              <a:ext uri="{FF2B5EF4-FFF2-40B4-BE49-F238E27FC236}">
                <a16:creationId xmlns:a16="http://schemas.microsoft.com/office/drawing/2014/main" id="{84A33AB3-AAB0-44CB-84FD-757CA36D84BF}"/>
              </a:ext>
            </a:extLst>
          </p:cNvPr>
          <p:cNvSpPr>
            <a:spLocks noGrp="1"/>
          </p:cNvSpPr>
          <p:nvPr>
            <p:ph type="body" sz="half" idx="2"/>
          </p:nvPr>
        </p:nvSpPr>
        <p:spPr/>
        <p:txBody>
          <a:bodyPr/>
          <a:lstStyle/>
          <a:p>
            <a:r>
              <a:rPr lang="fr-FR" dirty="0"/>
              <a:t>Référente: Marie-France </a:t>
            </a:r>
            <a:r>
              <a:rPr lang="fr-FR" dirty="0" err="1"/>
              <a:t>Voiry</a:t>
            </a:r>
            <a:endParaRPr lang="fr-FR" dirty="0"/>
          </a:p>
          <a:p>
            <a:r>
              <a:rPr lang="fr-FR" dirty="0"/>
              <a:t>Prêtre: ?</a:t>
            </a:r>
          </a:p>
        </p:txBody>
      </p:sp>
      <p:pic>
        <p:nvPicPr>
          <p:cNvPr id="9" name="Espace réservé pour une image  8">
            <a:extLst>
              <a:ext uri="{FF2B5EF4-FFF2-40B4-BE49-F238E27FC236}">
                <a16:creationId xmlns:a16="http://schemas.microsoft.com/office/drawing/2014/main" id="{E308FB24-1BAE-4D5A-AB9D-5DDEEBFDAE40}"/>
              </a:ext>
            </a:extLst>
          </p:cNvPr>
          <p:cNvPicPr>
            <a:picLocks noGrp="1" noChangeAspect="1"/>
          </p:cNvPicPr>
          <p:nvPr>
            <p:ph type="pic" idx="1"/>
          </p:nvPr>
        </p:nvPicPr>
        <p:blipFill>
          <a:blip r:embed="rId2"/>
          <a:srcRect l="25988" r="25988"/>
          <a:stretch>
            <a:fillRect/>
          </a:stretch>
        </p:blipFill>
        <p:spPr/>
      </p:pic>
      <p:sp>
        <p:nvSpPr>
          <p:cNvPr id="3" name="ZoneTexte 2">
            <a:extLst>
              <a:ext uri="{FF2B5EF4-FFF2-40B4-BE49-F238E27FC236}">
                <a16:creationId xmlns:a16="http://schemas.microsoft.com/office/drawing/2014/main" id="{BE6F2E86-C94D-4E95-AA3C-2BF787DA86E2}"/>
              </a:ext>
            </a:extLst>
          </p:cNvPr>
          <p:cNvSpPr txBox="1"/>
          <p:nvPr/>
        </p:nvSpPr>
        <p:spPr>
          <a:xfrm>
            <a:off x="927652" y="1129513"/>
            <a:ext cx="4784035" cy="646331"/>
          </a:xfrm>
          <a:prstGeom prst="rect">
            <a:avLst/>
          </a:prstGeom>
          <a:noFill/>
        </p:spPr>
        <p:txBody>
          <a:bodyPr wrap="square" rtlCol="0">
            <a:spAutoFit/>
          </a:bodyPr>
          <a:lstStyle/>
          <a:p>
            <a:r>
              <a:rPr lang="fr-FR" dirty="0"/>
              <a:t>Dépendant du CCAS</a:t>
            </a:r>
          </a:p>
          <a:p>
            <a:r>
              <a:rPr lang="fr-FR" dirty="0"/>
              <a:t>66 lits</a:t>
            </a:r>
          </a:p>
        </p:txBody>
      </p:sp>
    </p:spTree>
    <p:extLst>
      <p:ext uri="{BB962C8B-B14F-4D97-AF65-F5344CB8AC3E}">
        <p14:creationId xmlns:p14="http://schemas.microsoft.com/office/powerpoint/2010/main" val="2625865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9D8FBE1-61F1-4F2D-9B36-BABFE7E7168C}"/>
              </a:ext>
            </a:extLst>
          </p:cNvPr>
          <p:cNvSpPr>
            <a:spLocks noGrp="1"/>
          </p:cNvSpPr>
          <p:nvPr>
            <p:ph idx="1"/>
          </p:nvPr>
        </p:nvSpPr>
        <p:spPr/>
        <p:txBody>
          <a:bodyPr/>
          <a:lstStyle/>
          <a:p>
            <a:r>
              <a:rPr lang="fr-FR" dirty="0"/>
              <a:t>Messe 4 fois par an : aux environs des grandes fêtes (Pâques, 15 aout, Toussaint, Noël).</a:t>
            </a:r>
          </a:p>
          <a:p>
            <a:r>
              <a:rPr lang="fr-FR" dirty="0"/>
              <a:t>Ces 2  établissements dépendent du CCAS de la Ville de Quimper et le projet de les réunir sur un seul site est en cours d’études pour aboutir en fin 2021 ou 2022 ? </a:t>
            </a:r>
          </a:p>
          <a:p>
            <a:r>
              <a:rPr lang="fr-FR" dirty="0"/>
              <a:t>Une </a:t>
            </a:r>
            <a:r>
              <a:rPr lang="fr-FR" b="1" dirty="0"/>
              <a:t>convention</a:t>
            </a:r>
            <a:r>
              <a:rPr lang="fr-FR" dirty="0"/>
              <a:t> pour officialiser la présence d’un SEM dans l’un et l’autre établissement sera signée le 3 octobre entre la Paroisse Quimper – St Corentin et le CCAS. </a:t>
            </a:r>
          </a:p>
          <a:p>
            <a:endParaRPr lang="fr-FR" dirty="0"/>
          </a:p>
        </p:txBody>
      </p:sp>
      <p:pic>
        <p:nvPicPr>
          <p:cNvPr id="4" name="Image 3">
            <a:extLst>
              <a:ext uri="{FF2B5EF4-FFF2-40B4-BE49-F238E27FC236}">
                <a16:creationId xmlns:a16="http://schemas.microsoft.com/office/drawing/2014/main" id="{6103D1B4-C82D-4970-A9FA-46BEC82A746D}"/>
              </a:ext>
            </a:extLst>
          </p:cNvPr>
          <p:cNvPicPr>
            <a:picLocks noChangeAspect="1"/>
          </p:cNvPicPr>
          <p:nvPr/>
        </p:nvPicPr>
        <p:blipFill>
          <a:blip r:embed="rId2"/>
          <a:stretch>
            <a:fillRect/>
          </a:stretch>
        </p:blipFill>
        <p:spPr>
          <a:xfrm>
            <a:off x="10479706" y="4072145"/>
            <a:ext cx="1150295" cy="1049644"/>
          </a:xfrm>
          <a:prstGeom prst="rect">
            <a:avLst/>
          </a:prstGeom>
        </p:spPr>
      </p:pic>
    </p:spTree>
    <p:extLst>
      <p:ext uri="{BB962C8B-B14F-4D97-AF65-F5344CB8AC3E}">
        <p14:creationId xmlns:p14="http://schemas.microsoft.com/office/powerpoint/2010/main" val="3202380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859C3-D2A7-4608-B485-A5362A0E30B9}"/>
              </a:ext>
            </a:extLst>
          </p:cNvPr>
          <p:cNvSpPr>
            <a:spLocks noGrp="1"/>
          </p:cNvSpPr>
          <p:nvPr>
            <p:ph type="title"/>
          </p:nvPr>
        </p:nvSpPr>
        <p:spPr/>
        <p:txBody>
          <a:bodyPr/>
          <a:lstStyle/>
          <a:p>
            <a:r>
              <a:rPr lang="fr-FR" dirty="0"/>
              <a:t>Les jardins </a:t>
            </a:r>
            <a:r>
              <a:rPr lang="fr-FR" dirty="0" err="1"/>
              <a:t>d’arcadie</a:t>
            </a:r>
            <a:endParaRPr lang="fr-FR" dirty="0"/>
          </a:p>
        </p:txBody>
      </p:sp>
      <p:pic>
        <p:nvPicPr>
          <p:cNvPr id="6" name="Espace réservé pour une image  5">
            <a:extLst>
              <a:ext uri="{FF2B5EF4-FFF2-40B4-BE49-F238E27FC236}">
                <a16:creationId xmlns:a16="http://schemas.microsoft.com/office/drawing/2014/main" id="{EA5FDAF7-880D-4F5D-BEAD-F29699D94A91}"/>
              </a:ext>
            </a:extLst>
          </p:cNvPr>
          <p:cNvPicPr>
            <a:picLocks noGrp="1" noChangeAspect="1"/>
          </p:cNvPicPr>
          <p:nvPr>
            <p:ph type="pic" idx="1"/>
          </p:nvPr>
        </p:nvPicPr>
        <p:blipFill>
          <a:blip r:embed="rId2"/>
          <a:srcRect l="24741" r="24741"/>
          <a:stretch>
            <a:fillRect/>
          </a:stretch>
        </p:blipFill>
        <p:spPr/>
      </p:pic>
      <p:sp>
        <p:nvSpPr>
          <p:cNvPr id="4" name="Espace réservé du texte 3">
            <a:extLst>
              <a:ext uri="{FF2B5EF4-FFF2-40B4-BE49-F238E27FC236}">
                <a16:creationId xmlns:a16="http://schemas.microsoft.com/office/drawing/2014/main" id="{9EEEAC6E-C9F1-4A02-9142-B502E8B0027F}"/>
              </a:ext>
            </a:extLst>
          </p:cNvPr>
          <p:cNvSpPr>
            <a:spLocks noGrp="1"/>
          </p:cNvSpPr>
          <p:nvPr>
            <p:ph type="body" sz="half" idx="2"/>
          </p:nvPr>
        </p:nvSpPr>
        <p:spPr/>
        <p:txBody>
          <a:bodyPr/>
          <a:lstStyle/>
          <a:p>
            <a:r>
              <a:rPr lang="fr-FR" dirty="0"/>
              <a:t>Référente: Sr Bernadette </a:t>
            </a:r>
            <a:r>
              <a:rPr lang="fr-FR" dirty="0" err="1"/>
              <a:t>Gloaguen</a:t>
            </a:r>
            <a:endParaRPr lang="fr-FR" dirty="0"/>
          </a:p>
          <a:p>
            <a:r>
              <a:rPr lang="fr-FR" dirty="0"/>
              <a:t>Prêtre: Jo Plouhinec</a:t>
            </a:r>
          </a:p>
          <a:p>
            <a:r>
              <a:rPr lang="fr-FR" dirty="0"/>
              <a:t>1 ou 2 bénévoles</a:t>
            </a:r>
          </a:p>
        </p:txBody>
      </p:sp>
      <p:sp>
        <p:nvSpPr>
          <p:cNvPr id="3" name="ZoneTexte 2">
            <a:extLst>
              <a:ext uri="{FF2B5EF4-FFF2-40B4-BE49-F238E27FC236}">
                <a16:creationId xmlns:a16="http://schemas.microsoft.com/office/drawing/2014/main" id="{C7F6E754-05D6-4C02-B4B7-6C251FB9F6EA}"/>
              </a:ext>
            </a:extLst>
          </p:cNvPr>
          <p:cNvSpPr txBox="1"/>
          <p:nvPr/>
        </p:nvSpPr>
        <p:spPr>
          <a:xfrm>
            <a:off x="1033669" y="943618"/>
            <a:ext cx="5062330" cy="646331"/>
          </a:xfrm>
          <a:prstGeom prst="rect">
            <a:avLst/>
          </a:prstGeom>
          <a:noFill/>
        </p:spPr>
        <p:txBody>
          <a:bodyPr wrap="square" rtlCol="0">
            <a:spAutoFit/>
          </a:bodyPr>
          <a:lstStyle/>
          <a:p>
            <a:r>
              <a:rPr lang="fr-FR" dirty="0"/>
              <a:t>Résidence pour les séniors</a:t>
            </a:r>
          </a:p>
          <a:p>
            <a:r>
              <a:rPr lang="fr-FR" dirty="0"/>
              <a:t>82 appartements</a:t>
            </a:r>
          </a:p>
        </p:txBody>
      </p:sp>
    </p:spTree>
    <p:extLst>
      <p:ext uri="{BB962C8B-B14F-4D97-AF65-F5344CB8AC3E}">
        <p14:creationId xmlns:p14="http://schemas.microsoft.com/office/powerpoint/2010/main" val="75785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F0F665F-94FA-4006-A7A1-3CEAF739F2F6}"/>
              </a:ext>
            </a:extLst>
          </p:cNvPr>
          <p:cNvSpPr>
            <a:spLocks noGrp="1"/>
          </p:cNvSpPr>
          <p:nvPr>
            <p:ph idx="1"/>
          </p:nvPr>
        </p:nvSpPr>
        <p:spPr/>
        <p:txBody>
          <a:bodyPr/>
          <a:lstStyle/>
          <a:p>
            <a:r>
              <a:rPr lang="fr-FR" dirty="0"/>
              <a:t>Une messe par mois le vendredi à 15h célébrée par le Père Jo Plouhinec</a:t>
            </a:r>
          </a:p>
          <a:p>
            <a:r>
              <a:rPr lang="fr-FR" dirty="0"/>
              <a:t>En alternance tous les 15 jours, une célébration de la Parole avec communion (animée par Sr Bernadette </a:t>
            </a:r>
            <a:r>
              <a:rPr lang="fr-FR" dirty="0" err="1"/>
              <a:t>Gloaguen</a:t>
            </a:r>
            <a:r>
              <a:rPr lang="fr-FR" dirty="0"/>
              <a:t> et Brigitte </a:t>
            </a:r>
            <a:r>
              <a:rPr lang="fr-FR" dirty="0" err="1"/>
              <a:t>Quéré</a:t>
            </a:r>
            <a:r>
              <a:rPr lang="fr-FR" dirty="0"/>
              <a:t>)</a:t>
            </a:r>
          </a:p>
        </p:txBody>
      </p:sp>
      <p:pic>
        <p:nvPicPr>
          <p:cNvPr id="5" name="Image 4">
            <a:extLst>
              <a:ext uri="{FF2B5EF4-FFF2-40B4-BE49-F238E27FC236}">
                <a16:creationId xmlns:a16="http://schemas.microsoft.com/office/drawing/2014/main" id="{DAE178C3-7C53-47E1-B795-F0BE44FEC50A}"/>
              </a:ext>
            </a:extLst>
          </p:cNvPr>
          <p:cNvPicPr>
            <a:picLocks noChangeAspect="1"/>
          </p:cNvPicPr>
          <p:nvPr/>
        </p:nvPicPr>
        <p:blipFill>
          <a:blip r:embed="rId2"/>
          <a:stretch>
            <a:fillRect/>
          </a:stretch>
        </p:blipFill>
        <p:spPr>
          <a:xfrm>
            <a:off x="4180025" y="3741038"/>
            <a:ext cx="3381375" cy="1352550"/>
          </a:xfrm>
          <a:prstGeom prst="rect">
            <a:avLst/>
          </a:prstGeom>
        </p:spPr>
      </p:pic>
    </p:spTree>
    <p:extLst>
      <p:ext uri="{BB962C8B-B14F-4D97-AF65-F5344CB8AC3E}">
        <p14:creationId xmlns:p14="http://schemas.microsoft.com/office/powerpoint/2010/main" val="370057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99E2B3-1C88-487C-AEA1-45A4A657C934}"/>
              </a:ext>
            </a:extLst>
          </p:cNvPr>
          <p:cNvSpPr>
            <a:spLocks noGrp="1"/>
          </p:cNvSpPr>
          <p:nvPr>
            <p:ph type="title"/>
          </p:nvPr>
        </p:nvSpPr>
        <p:spPr/>
        <p:txBody>
          <a:bodyPr/>
          <a:lstStyle/>
          <a:p>
            <a:r>
              <a:rPr lang="fr-FR" dirty="0"/>
              <a:t>Les communautés chrétiennes locales:</a:t>
            </a:r>
          </a:p>
        </p:txBody>
      </p:sp>
      <p:sp>
        <p:nvSpPr>
          <p:cNvPr id="4" name="Espace réservé du texte 3">
            <a:extLst>
              <a:ext uri="{FF2B5EF4-FFF2-40B4-BE49-F238E27FC236}">
                <a16:creationId xmlns:a16="http://schemas.microsoft.com/office/drawing/2014/main" id="{E58743A6-5233-4CA2-AA0C-291E1AD16E3D}"/>
              </a:ext>
            </a:extLst>
          </p:cNvPr>
          <p:cNvSpPr>
            <a:spLocks noGrp="1"/>
          </p:cNvSpPr>
          <p:nvPr>
            <p:ph type="body" sz="half" idx="2"/>
          </p:nvPr>
        </p:nvSpPr>
        <p:spPr>
          <a:xfrm>
            <a:off x="1450328" y="3145992"/>
            <a:ext cx="5533205" cy="2247643"/>
          </a:xfrm>
        </p:spPr>
        <p:txBody>
          <a:bodyPr/>
          <a:lstStyle/>
          <a:p>
            <a:r>
              <a:rPr lang="fr-FR" dirty="0"/>
              <a:t>Cathédrale Saint-Corentin, </a:t>
            </a:r>
            <a:r>
              <a:rPr lang="fr-FR" dirty="0" err="1"/>
              <a:t>Ergué</a:t>
            </a:r>
            <a:r>
              <a:rPr lang="fr-FR" dirty="0"/>
              <a:t>-Armel, Ergué-Gabéric, Gourlizon, Guengat, Kerfeunteun, Locmaria,</a:t>
            </a:r>
          </a:p>
          <a:p>
            <a:r>
              <a:rPr lang="fr-FR" dirty="0"/>
              <a:t>Moulin-Vert, Plogonnec, Plomelin, Plonéis, Pluguffan, Saint-Matthieu, Sainte-Thérèse, Sainte-Bernadette,</a:t>
            </a:r>
          </a:p>
          <a:p>
            <a:r>
              <a:rPr lang="fr-FR" dirty="0"/>
              <a:t>Sainte-Claire de Penhars</a:t>
            </a:r>
          </a:p>
        </p:txBody>
      </p:sp>
      <p:pic>
        <p:nvPicPr>
          <p:cNvPr id="13" name="Espace réservé pour une image  12">
            <a:extLst>
              <a:ext uri="{FF2B5EF4-FFF2-40B4-BE49-F238E27FC236}">
                <a16:creationId xmlns:a16="http://schemas.microsoft.com/office/drawing/2014/main" id="{8009E192-A39C-4390-BF39-7C9CD490AE9F}"/>
              </a:ext>
            </a:extLst>
          </p:cNvPr>
          <p:cNvPicPr>
            <a:picLocks noGrp="1" noChangeAspect="1"/>
          </p:cNvPicPr>
          <p:nvPr>
            <p:ph type="pic" idx="1"/>
          </p:nvPr>
        </p:nvPicPr>
        <p:blipFill>
          <a:blip r:embed="rId2"/>
          <a:srcRect l="24479" r="24479"/>
          <a:stretch>
            <a:fillRect/>
          </a:stretch>
        </p:blipFill>
        <p:spPr/>
      </p:pic>
    </p:spTree>
    <p:extLst>
      <p:ext uri="{BB962C8B-B14F-4D97-AF65-F5344CB8AC3E}">
        <p14:creationId xmlns:p14="http://schemas.microsoft.com/office/powerpoint/2010/main" val="2306712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ADDCD-EA07-4E64-86C8-AB9236E41716}"/>
              </a:ext>
            </a:extLst>
          </p:cNvPr>
          <p:cNvSpPr>
            <a:spLocks noGrp="1"/>
          </p:cNvSpPr>
          <p:nvPr>
            <p:ph type="title"/>
          </p:nvPr>
        </p:nvSpPr>
        <p:spPr/>
        <p:txBody>
          <a:bodyPr/>
          <a:lstStyle/>
          <a:p>
            <a:r>
              <a:rPr lang="fr-FR" dirty="0"/>
              <a:t>Maison Thérèse Rondeau - </a:t>
            </a:r>
            <a:r>
              <a:rPr lang="fr-FR" dirty="0" err="1"/>
              <a:t>Kernisy</a:t>
            </a:r>
            <a:endParaRPr lang="fr-FR" dirty="0"/>
          </a:p>
        </p:txBody>
      </p:sp>
      <p:pic>
        <p:nvPicPr>
          <p:cNvPr id="6" name="Espace réservé pour une image  5">
            <a:extLst>
              <a:ext uri="{FF2B5EF4-FFF2-40B4-BE49-F238E27FC236}">
                <a16:creationId xmlns:a16="http://schemas.microsoft.com/office/drawing/2014/main" id="{6F299FE4-4CEF-407A-A6D0-B97D31E8808C}"/>
              </a:ext>
            </a:extLst>
          </p:cNvPr>
          <p:cNvPicPr>
            <a:picLocks noGrp="1" noChangeAspect="1"/>
          </p:cNvPicPr>
          <p:nvPr>
            <p:ph type="pic" idx="1"/>
          </p:nvPr>
        </p:nvPicPr>
        <p:blipFill>
          <a:blip r:embed="rId2"/>
          <a:srcRect l="24741" r="24741"/>
          <a:stretch>
            <a:fillRect/>
          </a:stretch>
        </p:blipFill>
        <p:spPr/>
      </p:pic>
      <p:sp>
        <p:nvSpPr>
          <p:cNvPr id="4" name="Espace réservé du texte 3">
            <a:extLst>
              <a:ext uri="{FF2B5EF4-FFF2-40B4-BE49-F238E27FC236}">
                <a16:creationId xmlns:a16="http://schemas.microsoft.com/office/drawing/2014/main" id="{8D002940-81FF-44D5-B9F6-F73678E555B5}"/>
              </a:ext>
            </a:extLst>
          </p:cNvPr>
          <p:cNvSpPr>
            <a:spLocks noGrp="1"/>
          </p:cNvSpPr>
          <p:nvPr>
            <p:ph type="body" sz="half" idx="2"/>
          </p:nvPr>
        </p:nvSpPr>
        <p:spPr/>
        <p:txBody>
          <a:bodyPr/>
          <a:lstStyle/>
          <a:p>
            <a:r>
              <a:rPr lang="fr-FR" dirty="0"/>
              <a:t>Référente: Sr Yvette</a:t>
            </a:r>
          </a:p>
          <a:p>
            <a:r>
              <a:rPr lang="fr-FR" dirty="0"/>
              <a:t>Aumônier: Père Louis Biannic</a:t>
            </a:r>
          </a:p>
        </p:txBody>
      </p:sp>
      <p:sp>
        <p:nvSpPr>
          <p:cNvPr id="3" name="ZoneTexte 2">
            <a:extLst>
              <a:ext uri="{FF2B5EF4-FFF2-40B4-BE49-F238E27FC236}">
                <a16:creationId xmlns:a16="http://schemas.microsoft.com/office/drawing/2014/main" id="{442EFD46-3B0B-4B97-9EB4-2BBF14C6C8AD}"/>
              </a:ext>
            </a:extLst>
          </p:cNvPr>
          <p:cNvSpPr txBox="1"/>
          <p:nvPr/>
        </p:nvSpPr>
        <p:spPr>
          <a:xfrm>
            <a:off x="914401" y="713400"/>
            <a:ext cx="5141843" cy="646331"/>
          </a:xfrm>
          <a:prstGeom prst="rect">
            <a:avLst/>
          </a:prstGeom>
          <a:noFill/>
        </p:spPr>
        <p:txBody>
          <a:bodyPr wrap="square" rtlCol="0">
            <a:spAutoFit/>
          </a:bodyPr>
          <a:lstStyle/>
          <a:p>
            <a:r>
              <a:rPr lang="fr-FR" dirty="0"/>
              <a:t>EHPAD privée gérée par une association religieuse</a:t>
            </a:r>
          </a:p>
          <a:p>
            <a:r>
              <a:rPr lang="fr-FR" dirty="0"/>
              <a:t>90 lits + 16 lits en unité Alzheimer </a:t>
            </a:r>
          </a:p>
        </p:txBody>
      </p:sp>
    </p:spTree>
    <p:extLst>
      <p:ext uri="{BB962C8B-B14F-4D97-AF65-F5344CB8AC3E}">
        <p14:creationId xmlns:p14="http://schemas.microsoft.com/office/powerpoint/2010/main" val="1725755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3B68E04-E455-4550-8500-463AFD2CFB43}"/>
              </a:ext>
            </a:extLst>
          </p:cNvPr>
          <p:cNvSpPr>
            <a:spLocks noGrp="1"/>
          </p:cNvSpPr>
          <p:nvPr>
            <p:ph idx="1"/>
          </p:nvPr>
        </p:nvSpPr>
        <p:spPr/>
        <p:txBody>
          <a:bodyPr/>
          <a:lstStyle/>
          <a:p>
            <a:r>
              <a:rPr lang="fr-FR" dirty="0"/>
              <a:t>Une équipe de 8 prêtres résidents</a:t>
            </a:r>
          </a:p>
          <a:p>
            <a:r>
              <a:rPr lang="fr-FR" dirty="0"/>
              <a:t>Une messe tous les jours (17h45 du lundi au vendredi, 11h15 le samedi, 10h30 le dimanche)</a:t>
            </a:r>
          </a:p>
          <a:p>
            <a:r>
              <a:rPr lang="fr-FR" dirty="0"/>
              <a:t>Présence de la communauté des sœurs de Miséricorde (4 sœurs)</a:t>
            </a:r>
          </a:p>
        </p:txBody>
      </p:sp>
      <p:pic>
        <p:nvPicPr>
          <p:cNvPr id="4" name="Image 3">
            <a:extLst>
              <a:ext uri="{FF2B5EF4-FFF2-40B4-BE49-F238E27FC236}">
                <a16:creationId xmlns:a16="http://schemas.microsoft.com/office/drawing/2014/main" id="{6F30F08A-786C-4C61-8645-DF2A960577A3}"/>
              </a:ext>
            </a:extLst>
          </p:cNvPr>
          <p:cNvPicPr>
            <a:picLocks noChangeAspect="1"/>
          </p:cNvPicPr>
          <p:nvPr/>
        </p:nvPicPr>
        <p:blipFill>
          <a:blip r:embed="rId2"/>
          <a:stretch>
            <a:fillRect/>
          </a:stretch>
        </p:blipFill>
        <p:spPr>
          <a:xfrm>
            <a:off x="4610721" y="4095335"/>
            <a:ext cx="2466975" cy="1847850"/>
          </a:xfrm>
          <a:prstGeom prst="rect">
            <a:avLst/>
          </a:prstGeom>
        </p:spPr>
      </p:pic>
    </p:spTree>
    <p:extLst>
      <p:ext uri="{BB962C8B-B14F-4D97-AF65-F5344CB8AC3E}">
        <p14:creationId xmlns:p14="http://schemas.microsoft.com/office/powerpoint/2010/main" val="3006737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2FC0E-620A-44F8-884C-79069315276E}"/>
              </a:ext>
            </a:extLst>
          </p:cNvPr>
          <p:cNvSpPr>
            <a:spLocks noGrp="1"/>
          </p:cNvSpPr>
          <p:nvPr>
            <p:ph type="title"/>
          </p:nvPr>
        </p:nvSpPr>
        <p:spPr/>
        <p:txBody>
          <a:bodyPr/>
          <a:lstStyle/>
          <a:p>
            <a:r>
              <a:rPr lang="fr-FR" dirty="0"/>
              <a:t>Prat maria (Fondation Massé-</a:t>
            </a:r>
            <a:r>
              <a:rPr lang="fr-FR" dirty="0" err="1"/>
              <a:t>Trévidy</a:t>
            </a:r>
            <a:r>
              <a:rPr lang="fr-FR" dirty="0"/>
              <a:t>)</a:t>
            </a:r>
          </a:p>
        </p:txBody>
      </p:sp>
      <p:sp>
        <p:nvSpPr>
          <p:cNvPr id="4" name="Espace réservé du texte 3">
            <a:extLst>
              <a:ext uri="{FF2B5EF4-FFF2-40B4-BE49-F238E27FC236}">
                <a16:creationId xmlns:a16="http://schemas.microsoft.com/office/drawing/2014/main" id="{6F56C52C-603D-4A09-A173-CFCE392B3978}"/>
              </a:ext>
            </a:extLst>
          </p:cNvPr>
          <p:cNvSpPr>
            <a:spLocks noGrp="1"/>
          </p:cNvSpPr>
          <p:nvPr>
            <p:ph type="body" sz="half" idx="2"/>
          </p:nvPr>
        </p:nvSpPr>
        <p:spPr>
          <a:xfrm>
            <a:off x="1450329" y="3145992"/>
            <a:ext cx="5524404" cy="2645208"/>
          </a:xfrm>
        </p:spPr>
        <p:txBody>
          <a:bodyPr/>
          <a:lstStyle/>
          <a:p>
            <a:r>
              <a:rPr lang="fr-FR" dirty="0"/>
              <a:t>Prêtre : P Alphonse Cloître</a:t>
            </a:r>
          </a:p>
          <a:p>
            <a:r>
              <a:rPr lang="fr-FR" dirty="0"/>
              <a:t>Référente: Armelle Le Coz</a:t>
            </a:r>
          </a:p>
          <a:p>
            <a:r>
              <a:rPr lang="fr-FR" dirty="0"/>
              <a:t>3 bénévoles</a:t>
            </a:r>
          </a:p>
        </p:txBody>
      </p:sp>
      <p:pic>
        <p:nvPicPr>
          <p:cNvPr id="13" name="Espace réservé pour une image  12">
            <a:extLst>
              <a:ext uri="{FF2B5EF4-FFF2-40B4-BE49-F238E27FC236}">
                <a16:creationId xmlns:a16="http://schemas.microsoft.com/office/drawing/2014/main" id="{4A7AC595-CCE7-4646-BA29-6EF48DCB6A9B}"/>
              </a:ext>
            </a:extLst>
          </p:cNvPr>
          <p:cNvPicPr>
            <a:picLocks noGrp="1" noChangeAspect="1"/>
          </p:cNvPicPr>
          <p:nvPr>
            <p:ph type="pic" idx="1"/>
          </p:nvPr>
        </p:nvPicPr>
        <p:blipFill>
          <a:blip r:embed="rId2"/>
          <a:stretch>
            <a:fillRect/>
          </a:stretch>
        </p:blipFill>
        <p:spPr>
          <a:xfrm>
            <a:off x="7877079" y="1802739"/>
            <a:ext cx="3306737" cy="2314716"/>
          </a:xfrm>
        </p:spPr>
      </p:pic>
      <p:sp>
        <p:nvSpPr>
          <p:cNvPr id="3" name="ZoneTexte 2">
            <a:extLst>
              <a:ext uri="{FF2B5EF4-FFF2-40B4-BE49-F238E27FC236}">
                <a16:creationId xmlns:a16="http://schemas.microsoft.com/office/drawing/2014/main" id="{282BC751-CD8C-44C6-A1D9-4DDB25B8BC11}"/>
              </a:ext>
            </a:extLst>
          </p:cNvPr>
          <p:cNvSpPr txBox="1"/>
          <p:nvPr/>
        </p:nvSpPr>
        <p:spPr>
          <a:xfrm>
            <a:off x="715618" y="806347"/>
            <a:ext cx="5579165" cy="646331"/>
          </a:xfrm>
          <a:prstGeom prst="rect">
            <a:avLst/>
          </a:prstGeom>
          <a:noFill/>
        </p:spPr>
        <p:txBody>
          <a:bodyPr wrap="square" rtlCol="0">
            <a:spAutoFit/>
          </a:bodyPr>
          <a:lstStyle/>
          <a:p>
            <a:r>
              <a:rPr lang="fr-FR" dirty="0"/>
              <a:t>Fondation Massé-</a:t>
            </a:r>
            <a:r>
              <a:rPr lang="fr-FR" dirty="0" err="1"/>
              <a:t>Trévidy</a:t>
            </a:r>
            <a:endParaRPr lang="fr-FR" dirty="0"/>
          </a:p>
          <a:p>
            <a:r>
              <a:rPr lang="fr-FR" dirty="0"/>
              <a:t>101 lits</a:t>
            </a:r>
          </a:p>
        </p:txBody>
      </p:sp>
    </p:spTree>
    <p:extLst>
      <p:ext uri="{BB962C8B-B14F-4D97-AF65-F5344CB8AC3E}">
        <p14:creationId xmlns:p14="http://schemas.microsoft.com/office/powerpoint/2010/main" val="3833575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634F6E0-5C77-4F01-9E60-5681939C3213}"/>
              </a:ext>
            </a:extLst>
          </p:cNvPr>
          <p:cNvSpPr>
            <a:spLocks noGrp="1"/>
          </p:cNvSpPr>
          <p:nvPr>
            <p:ph idx="1"/>
          </p:nvPr>
        </p:nvSpPr>
        <p:spPr/>
        <p:txBody>
          <a:bodyPr/>
          <a:lstStyle/>
          <a:p>
            <a:r>
              <a:rPr lang="fr-FR" dirty="0"/>
              <a:t>Messe chaque vendredi à 14h15</a:t>
            </a:r>
          </a:p>
          <a:p>
            <a:r>
              <a:rPr lang="fr-FR" dirty="0"/>
              <a:t>La communion est portée par les membres de l’équipe aux personnes qui ne peuvent se déplacer pour la messe</a:t>
            </a:r>
          </a:p>
          <a:p>
            <a:r>
              <a:rPr lang="fr-FR" dirty="0"/>
              <a:t>Deux bénévoles font partie de l’équipe d’animation de l’établissement</a:t>
            </a:r>
          </a:p>
        </p:txBody>
      </p:sp>
      <p:pic>
        <p:nvPicPr>
          <p:cNvPr id="4" name="Image 3">
            <a:extLst>
              <a:ext uri="{FF2B5EF4-FFF2-40B4-BE49-F238E27FC236}">
                <a16:creationId xmlns:a16="http://schemas.microsoft.com/office/drawing/2014/main" id="{B00B930E-8B53-4F6D-ACA1-4B1BEA1AA573}"/>
              </a:ext>
            </a:extLst>
          </p:cNvPr>
          <p:cNvPicPr>
            <a:picLocks noChangeAspect="1"/>
          </p:cNvPicPr>
          <p:nvPr/>
        </p:nvPicPr>
        <p:blipFill>
          <a:blip r:embed="rId2"/>
          <a:stretch>
            <a:fillRect/>
          </a:stretch>
        </p:blipFill>
        <p:spPr>
          <a:xfrm>
            <a:off x="4693546" y="4200731"/>
            <a:ext cx="2619375" cy="1743075"/>
          </a:xfrm>
          <a:prstGeom prst="rect">
            <a:avLst/>
          </a:prstGeom>
        </p:spPr>
      </p:pic>
    </p:spTree>
    <p:extLst>
      <p:ext uri="{BB962C8B-B14F-4D97-AF65-F5344CB8AC3E}">
        <p14:creationId xmlns:p14="http://schemas.microsoft.com/office/powerpoint/2010/main" val="2904113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97DF9-2F48-4673-8005-8EAC5EF449CC}"/>
              </a:ext>
            </a:extLst>
          </p:cNvPr>
          <p:cNvSpPr>
            <a:spLocks noGrp="1"/>
          </p:cNvSpPr>
          <p:nvPr>
            <p:ph type="title"/>
          </p:nvPr>
        </p:nvSpPr>
        <p:spPr/>
        <p:txBody>
          <a:bodyPr/>
          <a:lstStyle/>
          <a:p>
            <a:r>
              <a:rPr lang="fr-FR" dirty="0"/>
              <a:t>Le </a:t>
            </a:r>
            <a:r>
              <a:rPr lang="fr-FR" dirty="0" err="1"/>
              <a:t>missilien</a:t>
            </a:r>
            <a:r>
              <a:rPr lang="fr-FR" dirty="0"/>
              <a:t> (Fondation Massé-</a:t>
            </a:r>
            <a:r>
              <a:rPr lang="fr-FR" dirty="0" err="1"/>
              <a:t>Trévidy</a:t>
            </a:r>
            <a:r>
              <a:rPr lang="fr-FR" dirty="0"/>
              <a:t>)</a:t>
            </a:r>
          </a:p>
        </p:txBody>
      </p:sp>
      <p:pic>
        <p:nvPicPr>
          <p:cNvPr id="6" name="Espace réservé pour une image  5">
            <a:extLst>
              <a:ext uri="{FF2B5EF4-FFF2-40B4-BE49-F238E27FC236}">
                <a16:creationId xmlns:a16="http://schemas.microsoft.com/office/drawing/2014/main" id="{C3D60FA0-8AB5-4240-BAA3-E2C9C49BC0CE}"/>
              </a:ext>
            </a:extLst>
          </p:cNvPr>
          <p:cNvPicPr>
            <a:picLocks noGrp="1" noChangeAspect="1"/>
          </p:cNvPicPr>
          <p:nvPr>
            <p:ph type="pic" idx="1"/>
          </p:nvPr>
        </p:nvPicPr>
        <p:blipFill>
          <a:blip r:embed="rId2"/>
          <a:stretch>
            <a:fillRect/>
          </a:stretch>
        </p:blipFill>
        <p:spPr>
          <a:xfrm>
            <a:off x="7919281" y="1864205"/>
            <a:ext cx="3131119" cy="2191783"/>
          </a:xfrm>
        </p:spPr>
      </p:pic>
      <p:sp>
        <p:nvSpPr>
          <p:cNvPr id="4" name="Espace réservé du texte 3">
            <a:extLst>
              <a:ext uri="{FF2B5EF4-FFF2-40B4-BE49-F238E27FC236}">
                <a16:creationId xmlns:a16="http://schemas.microsoft.com/office/drawing/2014/main" id="{1F3D12BE-6432-402D-A723-AA6EA0AC3EAC}"/>
              </a:ext>
            </a:extLst>
          </p:cNvPr>
          <p:cNvSpPr>
            <a:spLocks noGrp="1"/>
          </p:cNvSpPr>
          <p:nvPr>
            <p:ph type="body" sz="half" idx="2"/>
          </p:nvPr>
        </p:nvSpPr>
        <p:spPr>
          <a:xfrm>
            <a:off x="1450329" y="3145992"/>
            <a:ext cx="5524404" cy="2472930"/>
          </a:xfrm>
        </p:spPr>
        <p:txBody>
          <a:bodyPr/>
          <a:lstStyle/>
          <a:p>
            <a:r>
              <a:rPr lang="fr-FR" dirty="0"/>
              <a:t>Référente: Annie Kervran</a:t>
            </a:r>
          </a:p>
          <a:p>
            <a:r>
              <a:rPr lang="fr-FR" dirty="0"/>
              <a:t>Prêtre : P Yvon Le Grand</a:t>
            </a:r>
          </a:p>
          <a:p>
            <a:r>
              <a:rPr lang="fr-FR" dirty="0"/>
              <a:t>2 ou 3 bénévoles?</a:t>
            </a:r>
          </a:p>
          <a:p>
            <a:endParaRPr lang="fr-FR" dirty="0"/>
          </a:p>
        </p:txBody>
      </p:sp>
      <p:sp>
        <p:nvSpPr>
          <p:cNvPr id="3" name="ZoneTexte 2">
            <a:extLst>
              <a:ext uri="{FF2B5EF4-FFF2-40B4-BE49-F238E27FC236}">
                <a16:creationId xmlns:a16="http://schemas.microsoft.com/office/drawing/2014/main" id="{DDCC5127-E000-4303-8793-719BA7D1E153}"/>
              </a:ext>
            </a:extLst>
          </p:cNvPr>
          <p:cNvSpPr txBox="1"/>
          <p:nvPr/>
        </p:nvSpPr>
        <p:spPr>
          <a:xfrm>
            <a:off x="980661" y="940904"/>
            <a:ext cx="4876800" cy="646331"/>
          </a:xfrm>
          <a:prstGeom prst="rect">
            <a:avLst/>
          </a:prstGeom>
          <a:noFill/>
        </p:spPr>
        <p:txBody>
          <a:bodyPr wrap="square" rtlCol="0">
            <a:spAutoFit/>
          </a:bodyPr>
          <a:lstStyle/>
          <a:p>
            <a:r>
              <a:rPr lang="fr-FR" dirty="0"/>
              <a:t>Fondation Massé-</a:t>
            </a:r>
            <a:r>
              <a:rPr lang="fr-FR" dirty="0" err="1"/>
              <a:t>Trévidy</a:t>
            </a:r>
            <a:endParaRPr lang="fr-FR" dirty="0"/>
          </a:p>
          <a:p>
            <a:r>
              <a:rPr lang="fr-FR" dirty="0"/>
              <a:t>90 lits</a:t>
            </a:r>
          </a:p>
        </p:txBody>
      </p:sp>
    </p:spTree>
    <p:extLst>
      <p:ext uri="{BB962C8B-B14F-4D97-AF65-F5344CB8AC3E}">
        <p14:creationId xmlns:p14="http://schemas.microsoft.com/office/powerpoint/2010/main" val="326255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A860FA6-AEFE-4198-A2E2-1260FC3CC3CC}"/>
              </a:ext>
            </a:extLst>
          </p:cNvPr>
          <p:cNvSpPr>
            <a:spLocks noGrp="1"/>
          </p:cNvSpPr>
          <p:nvPr>
            <p:ph idx="1"/>
          </p:nvPr>
        </p:nvSpPr>
        <p:spPr/>
        <p:txBody>
          <a:bodyPr/>
          <a:lstStyle/>
          <a:p>
            <a:r>
              <a:rPr lang="fr-FR" dirty="0"/>
              <a:t>Messe tous les samedi matin à 10h45 par P Yvon Le Grand (prêtre résident)</a:t>
            </a:r>
          </a:p>
          <a:p>
            <a:r>
              <a:rPr lang="fr-FR" dirty="0"/>
              <a:t>7 bénévoles (3 animatrices et 4 personnes qui conduisent les résidents à la messe) </a:t>
            </a:r>
          </a:p>
          <a:p>
            <a:r>
              <a:rPr lang="fr-FR" dirty="0"/>
              <a:t>Rencontre de l’équipe une fois par trimestre</a:t>
            </a:r>
          </a:p>
        </p:txBody>
      </p:sp>
      <p:pic>
        <p:nvPicPr>
          <p:cNvPr id="6" name="Image 5">
            <a:extLst>
              <a:ext uri="{FF2B5EF4-FFF2-40B4-BE49-F238E27FC236}">
                <a16:creationId xmlns:a16="http://schemas.microsoft.com/office/drawing/2014/main" id="{E2E742A4-1014-4ED0-960E-19DE97AF8108}"/>
              </a:ext>
            </a:extLst>
          </p:cNvPr>
          <p:cNvPicPr>
            <a:picLocks noChangeAspect="1"/>
          </p:cNvPicPr>
          <p:nvPr/>
        </p:nvPicPr>
        <p:blipFill>
          <a:blip r:embed="rId2"/>
          <a:stretch>
            <a:fillRect/>
          </a:stretch>
        </p:blipFill>
        <p:spPr>
          <a:xfrm>
            <a:off x="4891087" y="3906699"/>
            <a:ext cx="1800225" cy="2543175"/>
          </a:xfrm>
          <a:prstGeom prst="rect">
            <a:avLst/>
          </a:prstGeom>
        </p:spPr>
      </p:pic>
    </p:spTree>
    <p:extLst>
      <p:ext uri="{BB962C8B-B14F-4D97-AF65-F5344CB8AC3E}">
        <p14:creationId xmlns:p14="http://schemas.microsoft.com/office/powerpoint/2010/main" val="2050401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F440B-3BC9-4BC4-BA1E-ACD9B8DD93C2}"/>
              </a:ext>
            </a:extLst>
          </p:cNvPr>
          <p:cNvSpPr>
            <a:spLocks noGrp="1"/>
          </p:cNvSpPr>
          <p:nvPr>
            <p:ph type="title"/>
          </p:nvPr>
        </p:nvSpPr>
        <p:spPr/>
        <p:txBody>
          <a:bodyPr/>
          <a:lstStyle/>
          <a:p>
            <a:r>
              <a:rPr lang="fr-FR" dirty="0"/>
              <a:t>La retraite</a:t>
            </a:r>
          </a:p>
        </p:txBody>
      </p:sp>
      <p:pic>
        <p:nvPicPr>
          <p:cNvPr id="6" name="Espace réservé pour une image  5">
            <a:extLst>
              <a:ext uri="{FF2B5EF4-FFF2-40B4-BE49-F238E27FC236}">
                <a16:creationId xmlns:a16="http://schemas.microsoft.com/office/drawing/2014/main" id="{0E8D5EF6-EFC7-4448-9762-19997D83A093}"/>
              </a:ext>
            </a:extLst>
          </p:cNvPr>
          <p:cNvPicPr>
            <a:picLocks noGrp="1" noChangeAspect="1"/>
          </p:cNvPicPr>
          <p:nvPr>
            <p:ph type="pic" idx="1"/>
          </p:nvPr>
        </p:nvPicPr>
        <p:blipFill>
          <a:blip r:embed="rId2"/>
          <a:srcRect l="22897" r="22897"/>
          <a:stretch>
            <a:fillRect/>
          </a:stretch>
        </p:blipFill>
        <p:spPr/>
      </p:pic>
      <p:sp>
        <p:nvSpPr>
          <p:cNvPr id="4" name="Espace réservé du texte 3">
            <a:extLst>
              <a:ext uri="{FF2B5EF4-FFF2-40B4-BE49-F238E27FC236}">
                <a16:creationId xmlns:a16="http://schemas.microsoft.com/office/drawing/2014/main" id="{ED7B1FC7-8E84-4F17-826F-AC64B2F45B7F}"/>
              </a:ext>
            </a:extLst>
          </p:cNvPr>
          <p:cNvSpPr>
            <a:spLocks noGrp="1"/>
          </p:cNvSpPr>
          <p:nvPr>
            <p:ph type="body" sz="half" idx="2"/>
          </p:nvPr>
        </p:nvSpPr>
        <p:spPr>
          <a:xfrm>
            <a:off x="1450329" y="3145991"/>
            <a:ext cx="5524404" cy="2446425"/>
          </a:xfrm>
        </p:spPr>
        <p:txBody>
          <a:bodyPr/>
          <a:lstStyle/>
          <a:p>
            <a:r>
              <a:rPr lang="fr-FR" dirty="0"/>
              <a:t>Référentes:</a:t>
            </a:r>
          </a:p>
          <a:p>
            <a:r>
              <a:rPr lang="fr-FR" dirty="0"/>
              <a:t>Annie Kervran/Marcelle </a:t>
            </a:r>
            <a:r>
              <a:rPr lang="fr-FR" dirty="0" err="1"/>
              <a:t>Kerdranvat</a:t>
            </a:r>
            <a:endParaRPr lang="fr-FR" dirty="0"/>
          </a:p>
          <a:p>
            <a:r>
              <a:rPr lang="fr-FR" dirty="0"/>
              <a:t>Prêtre: Pierre Coquet</a:t>
            </a:r>
          </a:p>
          <a:p>
            <a:endParaRPr lang="fr-FR" dirty="0"/>
          </a:p>
        </p:txBody>
      </p:sp>
      <p:sp>
        <p:nvSpPr>
          <p:cNvPr id="3" name="ZoneTexte 2">
            <a:extLst>
              <a:ext uri="{FF2B5EF4-FFF2-40B4-BE49-F238E27FC236}">
                <a16:creationId xmlns:a16="http://schemas.microsoft.com/office/drawing/2014/main" id="{633D8FEC-64DF-42FE-9C42-63DDA58ADF8E}"/>
              </a:ext>
            </a:extLst>
          </p:cNvPr>
          <p:cNvSpPr txBox="1"/>
          <p:nvPr/>
        </p:nvSpPr>
        <p:spPr>
          <a:xfrm>
            <a:off x="954156" y="1122542"/>
            <a:ext cx="5022574" cy="646331"/>
          </a:xfrm>
          <a:prstGeom prst="rect">
            <a:avLst/>
          </a:prstGeom>
          <a:noFill/>
        </p:spPr>
        <p:txBody>
          <a:bodyPr wrap="square" rtlCol="0">
            <a:spAutoFit/>
          </a:bodyPr>
          <a:lstStyle/>
          <a:p>
            <a:r>
              <a:rPr lang="fr-FR" dirty="0"/>
              <a:t>EHPAD d’inspiration chrétienne</a:t>
            </a:r>
          </a:p>
          <a:p>
            <a:r>
              <a:rPr lang="fr-FR" dirty="0"/>
              <a:t>87 lits</a:t>
            </a:r>
          </a:p>
        </p:txBody>
      </p:sp>
    </p:spTree>
    <p:extLst>
      <p:ext uri="{BB962C8B-B14F-4D97-AF65-F5344CB8AC3E}">
        <p14:creationId xmlns:p14="http://schemas.microsoft.com/office/powerpoint/2010/main" val="1851775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30B0E83-6C13-4A72-9CCE-DF2F302858A6}"/>
              </a:ext>
            </a:extLst>
          </p:cNvPr>
          <p:cNvSpPr>
            <a:spLocks noGrp="1"/>
          </p:cNvSpPr>
          <p:nvPr>
            <p:ph idx="1"/>
          </p:nvPr>
        </p:nvSpPr>
        <p:spPr/>
        <p:txBody>
          <a:bodyPr/>
          <a:lstStyle/>
          <a:p>
            <a:r>
              <a:rPr lang="fr-FR" dirty="0"/>
              <a:t>Messe tous les jeudi à 16h </a:t>
            </a:r>
          </a:p>
          <a:p>
            <a:r>
              <a:rPr lang="fr-FR" dirty="0"/>
              <a:t>3 animatrices </a:t>
            </a:r>
          </a:p>
          <a:p>
            <a:r>
              <a:rPr lang="fr-FR" dirty="0"/>
              <a:t>Le personnel soignant conduit les résidents à la messe</a:t>
            </a:r>
          </a:p>
        </p:txBody>
      </p:sp>
      <p:pic>
        <p:nvPicPr>
          <p:cNvPr id="6" name="Image 5">
            <a:extLst>
              <a:ext uri="{FF2B5EF4-FFF2-40B4-BE49-F238E27FC236}">
                <a16:creationId xmlns:a16="http://schemas.microsoft.com/office/drawing/2014/main" id="{C15DEC02-E7B2-4EDF-B98E-DF888698EBD4}"/>
              </a:ext>
            </a:extLst>
          </p:cNvPr>
          <p:cNvPicPr>
            <a:picLocks noChangeAspect="1"/>
          </p:cNvPicPr>
          <p:nvPr/>
        </p:nvPicPr>
        <p:blipFill>
          <a:blip r:embed="rId2"/>
          <a:stretch>
            <a:fillRect/>
          </a:stretch>
        </p:blipFill>
        <p:spPr>
          <a:xfrm>
            <a:off x="4056614" y="3942728"/>
            <a:ext cx="3495675" cy="1304925"/>
          </a:xfrm>
          <a:prstGeom prst="rect">
            <a:avLst/>
          </a:prstGeom>
        </p:spPr>
      </p:pic>
    </p:spTree>
    <p:extLst>
      <p:ext uri="{BB962C8B-B14F-4D97-AF65-F5344CB8AC3E}">
        <p14:creationId xmlns:p14="http://schemas.microsoft.com/office/powerpoint/2010/main" val="3983173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18CABF-C431-4B16-82E5-D357B8677943}"/>
              </a:ext>
            </a:extLst>
          </p:cNvPr>
          <p:cNvSpPr>
            <a:spLocks noGrp="1"/>
          </p:cNvSpPr>
          <p:nvPr>
            <p:ph type="title"/>
          </p:nvPr>
        </p:nvSpPr>
        <p:spPr/>
        <p:txBody>
          <a:bodyPr/>
          <a:lstStyle/>
          <a:p>
            <a:r>
              <a:rPr lang="fr-FR" dirty="0"/>
              <a:t>Foyer Ti an </a:t>
            </a:r>
            <a:r>
              <a:rPr lang="fr-FR" dirty="0" err="1"/>
              <a:t>Douric</a:t>
            </a:r>
            <a:r>
              <a:rPr lang="fr-FR" dirty="0"/>
              <a:t> (</a:t>
            </a:r>
            <a:r>
              <a:rPr lang="fr-FR" dirty="0" err="1"/>
              <a:t>Ergué</a:t>
            </a:r>
            <a:r>
              <a:rPr lang="fr-FR" dirty="0"/>
              <a:t> </a:t>
            </a:r>
            <a:r>
              <a:rPr lang="fr-FR" dirty="0" err="1"/>
              <a:t>gabéric</a:t>
            </a:r>
            <a:r>
              <a:rPr lang="fr-FR" dirty="0"/>
              <a:t>)</a:t>
            </a:r>
          </a:p>
        </p:txBody>
      </p:sp>
      <p:pic>
        <p:nvPicPr>
          <p:cNvPr id="6" name="Espace réservé pour une image  5">
            <a:extLst>
              <a:ext uri="{FF2B5EF4-FFF2-40B4-BE49-F238E27FC236}">
                <a16:creationId xmlns:a16="http://schemas.microsoft.com/office/drawing/2014/main" id="{EF20D06E-EFE1-4C73-8DA4-5DD549D0C91E}"/>
              </a:ext>
            </a:extLst>
          </p:cNvPr>
          <p:cNvPicPr>
            <a:picLocks noGrp="1" noChangeAspect="1"/>
          </p:cNvPicPr>
          <p:nvPr>
            <p:ph type="pic" idx="1"/>
          </p:nvPr>
        </p:nvPicPr>
        <p:blipFill>
          <a:blip r:embed="rId2"/>
          <a:stretch>
            <a:fillRect/>
          </a:stretch>
        </p:blipFill>
        <p:spPr>
          <a:xfrm>
            <a:off x="7663346" y="1776974"/>
            <a:ext cx="3674984" cy="2366246"/>
          </a:xfrm>
        </p:spPr>
      </p:pic>
      <p:sp>
        <p:nvSpPr>
          <p:cNvPr id="4" name="Espace réservé du texte 3">
            <a:extLst>
              <a:ext uri="{FF2B5EF4-FFF2-40B4-BE49-F238E27FC236}">
                <a16:creationId xmlns:a16="http://schemas.microsoft.com/office/drawing/2014/main" id="{453C79D8-269C-493A-8081-C55A4D0A6225}"/>
              </a:ext>
            </a:extLst>
          </p:cNvPr>
          <p:cNvSpPr>
            <a:spLocks noGrp="1"/>
          </p:cNvSpPr>
          <p:nvPr>
            <p:ph type="body" sz="half" idx="2"/>
          </p:nvPr>
        </p:nvSpPr>
        <p:spPr/>
        <p:txBody>
          <a:bodyPr>
            <a:normAutofit/>
          </a:bodyPr>
          <a:lstStyle/>
          <a:p>
            <a:r>
              <a:rPr lang="fr-FR" dirty="0"/>
              <a:t>2 référentes:</a:t>
            </a:r>
          </a:p>
          <a:p>
            <a:r>
              <a:rPr lang="fr-FR" dirty="0"/>
              <a:t>Marie-Thérèse Hémon</a:t>
            </a:r>
          </a:p>
          <a:p>
            <a:r>
              <a:rPr lang="fr-FR" dirty="0"/>
              <a:t>Christiane le </a:t>
            </a:r>
            <a:r>
              <a:rPr lang="fr-FR" dirty="0" err="1"/>
              <a:t>Guellec</a:t>
            </a:r>
            <a:endParaRPr lang="fr-FR" dirty="0"/>
          </a:p>
          <a:p>
            <a:r>
              <a:rPr lang="fr-FR" dirty="0"/>
              <a:t>2 bénévoles</a:t>
            </a:r>
          </a:p>
        </p:txBody>
      </p:sp>
      <p:sp>
        <p:nvSpPr>
          <p:cNvPr id="3" name="ZoneTexte 2">
            <a:extLst>
              <a:ext uri="{FF2B5EF4-FFF2-40B4-BE49-F238E27FC236}">
                <a16:creationId xmlns:a16="http://schemas.microsoft.com/office/drawing/2014/main" id="{42FF50D3-B8A2-4900-A98A-86F402CEBDED}"/>
              </a:ext>
            </a:extLst>
          </p:cNvPr>
          <p:cNvSpPr txBox="1"/>
          <p:nvPr/>
        </p:nvSpPr>
        <p:spPr>
          <a:xfrm>
            <a:off x="771394" y="620452"/>
            <a:ext cx="4996069" cy="646331"/>
          </a:xfrm>
          <a:prstGeom prst="rect">
            <a:avLst/>
          </a:prstGeom>
          <a:noFill/>
        </p:spPr>
        <p:txBody>
          <a:bodyPr wrap="square" rtlCol="0">
            <a:spAutoFit/>
          </a:bodyPr>
          <a:lstStyle/>
          <a:p>
            <a:r>
              <a:rPr lang="fr-FR" dirty="0"/>
              <a:t>Structure non médicalisée</a:t>
            </a:r>
          </a:p>
          <a:p>
            <a:r>
              <a:rPr lang="fr-FR" dirty="0"/>
              <a:t>15 studios</a:t>
            </a:r>
          </a:p>
        </p:txBody>
      </p:sp>
    </p:spTree>
    <p:extLst>
      <p:ext uri="{BB962C8B-B14F-4D97-AF65-F5344CB8AC3E}">
        <p14:creationId xmlns:p14="http://schemas.microsoft.com/office/powerpoint/2010/main" val="1089587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34095D5-AB24-44C7-BE74-5150F7214356}"/>
              </a:ext>
            </a:extLst>
          </p:cNvPr>
          <p:cNvSpPr>
            <a:spLocks noGrp="1"/>
          </p:cNvSpPr>
          <p:nvPr>
            <p:ph idx="1"/>
          </p:nvPr>
        </p:nvSpPr>
        <p:spPr>
          <a:xfrm>
            <a:off x="1478083" y="1790445"/>
            <a:ext cx="9603275" cy="3639480"/>
          </a:xfrm>
        </p:spPr>
        <p:txBody>
          <a:bodyPr>
            <a:normAutofit fontScale="92500" lnSpcReduction="10000"/>
          </a:bodyPr>
          <a:lstStyle/>
          <a:p>
            <a:pPr marL="0" indent="0">
              <a:buNone/>
            </a:pPr>
            <a:endParaRPr lang="fr-FR" dirty="0"/>
          </a:p>
          <a:p>
            <a:r>
              <a:rPr lang="fr-FR" b="1" dirty="0"/>
              <a:t>2 messes </a:t>
            </a:r>
            <a:r>
              <a:rPr lang="fr-FR" dirty="0"/>
              <a:t>programmées: (Noël : le jeudi 21 décembre 2017/Pâques : le jeudi 5 avril 2018)</a:t>
            </a:r>
          </a:p>
          <a:p>
            <a:r>
              <a:rPr lang="fr-FR" b="1" dirty="0"/>
              <a:t>Une célébration de la Parole ou temps de prière le 1er jeudi du mois à 17h</a:t>
            </a:r>
          </a:p>
          <a:p>
            <a:r>
              <a:rPr lang="fr-FR" dirty="0"/>
              <a:t>►Préparation commune de ces temps de célébrations avec l’équipe d’aumônerie de l’EHPAD Coat </a:t>
            </a:r>
            <a:r>
              <a:rPr lang="fr-FR" dirty="0" err="1"/>
              <a:t>Kerhuel</a:t>
            </a:r>
            <a:endParaRPr lang="fr-FR" dirty="0"/>
          </a:p>
          <a:p>
            <a:r>
              <a:rPr lang="fr-FR" dirty="0"/>
              <a:t>►Invitation des résidents de Ti An </a:t>
            </a:r>
            <a:r>
              <a:rPr lang="fr-FR" dirty="0" err="1"/>
              <a:t>Douric</a:t>
            </a:r>
            <a:r>
              <a:rPr lang="fr-FR" dirty="0"/>
              <a:t> aux messes célébrées à l’EHPAD Coat </a:t>
            </a:r>
            <a:r>
              <a:rPr lang="fr-FR" dirty="0" err="1"/>
              <a:t>Kerhuel</a:t>
            </a:r>
            <a:r>
              <a:rPr lang="fr-FR" dirty="0"/>
              <a:t> (quand elles n’ont pas lieu au foyer)</a:t>
            </a:r>
          </a:p>
          <a:p>
            <a:r>
              <a:rPr lang="fr-FR" dirty="0"/>
              <a:t>►Accompagnement des résidents de Ti An </a:t>
            </a:r>
            <a:r>
              <a:rPr lang="fr-FR" dirty="0" err="1"/>
              <a:t>Douric</a:t>
            </a:r>
            <a:r>
              <a:rPr lang="fr-FR" dirty="0"/>
              <a:t> à l’église pour ceux qui le souhaitent, quand la messe y est célébrée le dimanche.</a:t>
            </a:r>
          </a:p>
          <a:p>
            <a:endParaRPr lang="fr-FR" dirty="0"/>
          </a:p>
        </p:txBody>
      </p:sp>
      <p:pic>
        <p:nvPicPr>
          <p:cNvPr id="4" name="Image 3">
            <a:extLst>
              <a:ext uri="{FF2B5EF4-FFF2-40B4-BE49-F238E27FC236}">
                <a16:creationId xmlns:a16="http://schemas.microsoft.com/office/drawing/2014/main" id="{55E33E14-5DD1-493D-9B20-6D60843A7D35}"/>
              </a:ext>
            </a:extLst>
          </p:cNvPr>
          <p:cNvPicPr>
            <a:picLocks noChangeAspect="1"/>
          </p:cNvPicPr>
          <p:nvPr/>
        </p:nvPicPr>
        <p:blipFill rotWithShape="1">
          <a:blip r:embed="rId2"/>
          <a:srcRect r="19755" b="36526"/>
          <a:stretch/>
        </p:blipFill>
        <p:spPr>
          <a:xfrm>
            <a:off x="4778030" y="389027"/>
            <a:ext cx="2285380" cy="1015703"/>
          </a:xfrm>
          <a:prstGeom prst="rect">
            <a:avLst/>
          </a:prstGeom>
        </p:spPr>
      </p:pic>
    </p:spTree>
    <p:extLst>
      <p:ext uri="{BB962C8B-B14F-4D97-AF65-F5344CB8AC3E}">
        <p14:creationId xmlns:p14="http://schemas.microsoft.com/office/powerpoint/2010/main" val="363620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4F9743-5989-44AD-8003-F2FFD0D2F9F5}"/>
              </a:ext>
            </a:extLst>
          </p:cNvPr>
          <p:cNvSpPr>
            <a:spLocks noGrp="1"/>
          </p:cNvSpPr>
          <p:nvPr>
            <p:ph type="title"/>
          </p:nvPr>
        </p:nvSpPr>
        <p:spPr/>
        <p:txBody>
          <a:bodyPr>
            <a:normAutofit fontScale="90000"/>
          </a:bodyPr>
          <a:lstStyle/>
          <a:p>
            <a:r>
              <a:rPr lang="fr-FR" dirty="0"/>
              <a:t>Les différents établissements de soins et les équipes d’aumônerie</a:t>
            </a:r>
          </a:p>
        </p:txBody>
      </p:sp>
      <p:pic>
        <p:nvPicPr>
          <p:cNvPr id="6" name="Espace réservé pour une image  5">
            <a:extLst>
              <a:ext uri="{FF2B5EF4-FFF2-40B4-BE49-F238E27FC236}">
                <a16:creationId xmlns:a16="http://schemas.microsoft.com/office/drawing/2014/main" id="{F0D6413F-0226-44CB-AD94-FA4EDAACFBB1}"/>
              </a:ext>
            </a:extLst>
          </p:cNvPr>
          <p:cNvPicPr>
            <a:picLocks noGrp="1" noChangeAspect="1"/>
          </p:cNvPicPr>
          <p:nvPr>
            <p:ph type="pic" idx="1"/>
          </p:nvPr>
        </p:nvPicPr>
        <p:blipFill>
          <a:blip r:embed="rId2"/>
          <a:srcRect l="15334" r="15334"/>
          <a:stretch>
            <a:fillRect/>
          </a:stretch>
        </p:blipFill>
        <p:spPr/>
      </p:pic>
      <p:pic>
        <p:nvPicPr>
          <p:cNvPr id="8" name="Image 7">
            <a:extLst>
              <a:ext uri="{FF2B5EF4-FFF2-40B4-BE49-F238E27FC236}">
                <a16:creationId xmlns:a16="http://schemas.microsoft.com/office/drawing/2014/main" id="{1DAADDBE-1FD2-4BA7-9C49-D78A0E13C6A5}"/>
              </a:ext>
            </a:extLst>
          </p:cNvPr>
          <p:cNvPicPr>
            <a:picLocks noChangeAspect="1"/>
          </p:cNvPicPr>
          <p:nvPr/>
        </p:nvPicPr>
        <p:blipFill rotWithShape="1">
          <a:blip r:embed="rId3"/>
          <a:srcRect t="72745" r="50685" b="-1"/>
          <a:stretch/>
        </p:blipFill>
        <p:spPr>
          <a:xfrm>
            <a:off x="1643238" y="3319315"/>
            <a:ext cx="4767523" cy="1869131"/>
          </a:xfrm>
          <a:prstGeom prst="rect">
            <a:avLst/>
          </a:prstGeom>
        </p:spPr>
      </p:pic>
    </p:spTree>
    <p:extLst>
      <p:ext uri="{BB962C8B-B14F-4D97-AF65-F5344CB8AC3E}">
        <p14:creationId xmlns:p14="http://schemas.microsoft.com/office/powerpoint/2010/main" val="2831793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806178-2B4B-43B9-B6ED-21EC450CD69C}"/>
              </a:ext>
            </a:extLst>
          </p:cNvPr>
          <p:cNvSpPr>
            <a:spLocks noGrp="1"/>
          </p:cNvSpPr>
          <p:nvPr>
            <p:ph type="title"/>
          </p:nvPr>
        </p:nvSpPr>
        <p:spPr/>
        <p:txBody>
          <a:bodyPr/>
          <a:lstStyle/>
          <a:p>
            <a:r>
              <a:rPr lang="fr-FR" dirty="0"/>
              <a:t>Résidence Coat </a:t>
            </a:r>
            <a:r>
              <a:rPr lang="fr-FR" dirty="0" err="1"/>
              <a:t>Kerhuel</a:t>
            </a:r>
            <a:endParaRPr lang="fr-FR" dirty="0"/>
          </a:p>
        </p:txBody>
      </p:sp>
      <p:pic>
        <p:nvPicPr>
          <p:cNvPr id="6" name="Espace réservé pour une image  5">
            <a:extLst>
              <a:ext uri="{FF2B5EF4-FFF2-40B4-BE49-F238E27FC236}">
                <a16:creationId xmlns:a16="http://schemas.microsoft.com/office/drawing/2014/main" id="{E7805537-C23F-404C-A6E1-31FD475868B2}"/>
              </a:ext>
            </a:extLst>
          </p:cNvPr>
          <p:cNvPicPr>
            <a:picLocks noGrp="1" noChangeAspect="1"/>
          </p:cNvPicPr>
          <p:nvPr>
            <p:ph type="pic" idx="1"/>
          </p:nvPr>
        </p:nvPicPr>
        <p:blipFill>
          <a:blip r:embed="rId2"/>
          <a:srcRect l="22972" r="22972"/>
          <a:stretch>
            <a:fillRect/>
          </a:stretch>
        </p:blipFill>
        <p:spPr/>
      </p:pic>
      <p:sp>
        <p:nvSpPr>
          <p:cNvPr id="4" name="Espace réservé du texte 3">
            <a:extLst>
              <a:ext uri="{FF2B5EF4-FFF2-40B4-BE49-F238E27FC236}">
                <a16:creationId xmlns:a16="http://schemas.microsoft.com/office/drawing/2014/main" id="{D013CEB7-ED61-4471-918A-FA89D40975D4}"/>
              </a:ext>
            </a:extLst>
          </p:cNvPr>
          <p:cNvSpPr>
            <a:spLocks noGrp="1"/>
          </p:cNvSpPr>
          <p:nvPr>
            <p:ph type="body" sz="half" idx="2"/>
          </p:nvPr>
        </p:nvSpPr>
        <p:spPr>
          <a:xfrm>
            <a:off x="1450329" y="3145991"/>
            <a:ext cx="5524404" cy="2433173"/>
          </a:xfrm>
        </p:spPr>
        <p:txBody>
          <a:bodyPr>
            <a:normAutofit/>
          </a:bodyPr>
          <a:lstStyle/>
          <a:p>
            <a:r>
              <a:rPr lang="fr-FR" dirty="0"/>
              <a:t>Référentes:</a:t>
            </a:r>
          </a:p>
          <a:p>
            <a:r>
              <a:rPr lang="fr-FR" dirty="0"/>
              <a:t>Suzanne Nicot</a:t>
            </a:r>
          </a:p>
          <a:p>
            <a:r>
              <a:rPr lang="fr-FR" dirty="0"/>
              <a:t>Christine Bernard</a:t>
            </a:r>
          </a:p>
          <a:p>
            <a:r>
              <a:rPr lang="fr-FR" dirty="0"/>
              <a:t>1 diacre: Max </a:t>
            </a:r>
            <a:r>
              <a:rPr lang="fr-FR" dirty="0" err="1"/>
              <a:t>Laynaud</a:t>
            </a:r>
            <a:endParaRPr lang="fr-FR" dirty="0"/>
          </a:p>
          <a:p>
            <a:r>
              <a:rPr lang="fr-FR" dirty="0"/>
              <a:t>3 bénévoles</a:t>
            </a:r>
          </a:p>
        </p:txBody>
      </p:sp>
      <p:sp>
        <p:nvSpPr>
          <p:cNvPr id="3" name="ZoneTexte 2">
            <a:extLst>
              <a:ext uri="{FF2B5EF4-FFF2-40B4-BE49-F238E27FC236}">
                <a16:creationId xmlns:a16="http://schemas.microsoft.com/office/drawing/2014/main" id="{DE0635A1-6D14-4E1F-984D-C046E7FE5225}"/>
              </a:ext>
            </a:extLst>
          </p:cNvPr>
          <p:cNvSpPr txBox="1"/>
          <p:nvPr/>
        </p:nvSpPr>
        <p:spPr>
          <a:xfrm>
            <a:off x="927652" y="1129513"/>
            <a:ext cx="5353878" cy="646331"/>
          </a:xfrm>
          <a:prstGeom prst="rect">
            <a:avLst/>
          </a:prstGeom>
          <a:noFill/>
        </p:spPr>
        <p:txBody>
          <a:bodyPr wrap="square" rtlCol="0">
            <a:spAutoFit/>
          </a:bodyPr>
          <a:lstStyle/>
          <a:p>
            <a:r>
              <a:rPr lang="fr-FR" dirty="0"/>
              <a:t>Sur le quartier de </a:t>
            </a:r>
            <a:r>
              <a:rPr lang="fr-FR" dirty="0" err="1"/>
              <a:t>Lestonan</a:t>
            </a:r>
            <a:endParaRPr lang="fr-FR" dirty="0"/>
          </a:p>
          <a:p>
            <a:r>
              <a:rPr lang="fr-FR" dirty="0"/>
              <a:t>61 lits</a:t>
            </a:r>
          </a:p>
        </p:txBody>
      </p:sp>
    </p:spTree>
    <p:extLst>
      <p:ext uri="{BB962C8B-B14F-4D97-AF65-F5344CB8AC3E}">
        <p14:creationId xmlns:p14="http://schemas.microsoft.com/office/powerpoint/2010/main" val="2918521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5014475-5AE2-4642-B316-C417B07976AF}"/>
              </a:ext>
            </a:extLst>
          </p:cNvPr>
          <p:cNvSpPr>
            <a:spLocks noGrp="1"/>
          </p:cNvSpPr>
          <p:nvPr>
            <p:ph idx="1"/>
          </p:nvPr>
        </p:nvSpPr>
        <p:spPr/>
        <p:txBody>
          <a:bodyPr>
            <a:normAutofit/>
          </a:bodyPr>
          <a:lstStyle/>
          <a:p>
            <a:r>
              <a:rPr lang="fr-FR" b="1" dirty="0"/>
              <a:t>4 Messes à 17h : </a:t>
            </a:r>
            <a:r>
              <a:rPr lang="fr-FR" dirty="0"/>
              <a:t>(Les membres de la chorale paroissiale sont invités)</a:t>
            </a:r>
          </a:p>
          <a:p>
            <a:pPr marL="0" indent="0">
              <a:buNone/>
            </a:pPr>
            <a:r>
              <a:rPr lang="fr-FR" dirty="0"/>
              <a:t>-</a:t>
            </a:r>
            <a:r>
              <a:rPr lang="fr-FR" b="1" dirty="0"/>
              <a:t>Messe de rentrée : le 5 octobre 2017 </a:t>
            </a:r>
            <a:endParaRPr lang="fr-FR" dirty="0"/>
          </a:p>
          <a:p>
            <a:pPr marL="0" indent="0">
              <a:buNone/>
            </a:pPr>
            <a:r>
              <a:rPr lang="fr-FR" dirty="0"/>
              <a:t>-Messe de Noël : le jeudi 21 décembre 2017</a:t>
            </a:r>
          </a:p>
          <a:p>
            <a:pPr marL="0" indent="0">
              <a:buNone/>
            </a:pPr>
            <a:r>
              <a:rPr lang="fr-FR" dirty="0"/>
              <a:t>-Messe de Pâques : le jeudi 5 avril 2018</a:t>
            </a:r>
          </a:p>
          <a:p>
            <a:pPr marL="0" indent="0">
              <a:buNone/>
            </a:pPr>
            <a:r>
              <a:rPr lang="fr-FR" dirty="0"/>
              <a:t>-Messe avant l’été : le jeudi 9 juin 2018</a:t>
            </a:r>
          </a:p>
          <a:p>
            <a:r>
              <a:rPr lang="fr-FR" b="1" dirty="0"/>
              <a:t>Une célébration de la Parole ou temps de prière le 1er jeudi du mois à 17h : </a:t>
            </a:r>
          </a:p>
          <a:p>
            <a:r>
              <a:rPr lang="fr-FR" dirty="0"/>
              <a:t>-2 novembre 2017 - 7 décembre - 4 janvier 2018 - 1</a:t>
            </a:r>
            <a:r>
              <a:rPr lang="fr-FR" baseline="30000" dirty="0"/>
              <a:t>er</a:t>
            </a:r>
            <a:r>
              <a:rPr lang="fr-FR" dirty="0"/>
              <a:t> février - 1</a:t>
            </a:r>
            <a:r>
              <a:rPr lang="fr-FR" baseline="30000" dirty="0"/>
              <a:t>er</a:t>
            </a:r>
            <a:r>
              <a:rPr lang="fr-FR" dirty="0"/>
              <a:t> mars - 3 mai - 5 juillet </a:t>
            </a:r>
          </a:p>
          <a:p>
            <a:endParaRPr lang="fr-FR" dirty="0"/>
          </a:p>
        </p:txBody>
      </p:sp>
      <p:pic>
        <p:nvPicPr>
          <p:cNvPr id="4" name="Image 3">
            <a:extLst>
              <a:ext uri="{FF2B5EF4-FFF2-40B4-BE49-F238E27FC236}">
                <a16:creationId xmlns:a16="http://schemas.microsoft.com/office/drawing/2014/main" id="{F4342395-68BF-4EA1-98CC-8978E92A5509}"/>
              </a:ext>
            </a:extLst>
          </p:cNvPr>
          <p:cNvPicPr>
            <a:picLocks noChangeAspect="1"/>
          </p:cNvPicPr>
          <p:nvPr/>
        </p:nvPicPr>
        <p:blipFill>
          <a:blip r:embed="rId2"/>
          <a:stretch>
            <a:fillRect/>
          </a:stretch>
        </p:blipFill>
        <p:spPr>
          <a:xfrm>
            <a:off x="4508224" y="137491"/>
            <a:ext cx="2857500" cy="1600200"/>
          </a:xfrm>
          <a:prstGeom prst="rect">
            <a:avLst/>
          </a:prstGeom>
        </p:spPr>
      </p:pic>
    </p:spTree>
    <p:extLst>
      <p:ext uri="{BB962C8B-B14F-4D97-AF65-F5344CB8AC3E}">
        <p14:creationId xmlns:p14="http://schemas.microsoft.com/office/powerpoint/2010/main" val="1675754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0506BB-0DA9-4247-9491-63224FFF61E5}"/>
              </a:ext>
            </a:extLst>
          </p:cNvPr>
          <p:cNvSpPr>
            <a:spLocks noGrp="1"/>
          </p:cNvSpPr>
          <p:nvPr>
            <p:ph type="title"/>
          </p:nvPr>
        </p:nvSpPr>
        <p:spPr/>
        <p:txBody>
          <a:bodyPr/>
          <a:lstStyle/>
          <a:p>
            <a:r>
              <a:rPr lang="fr-FR" dirty="0"/>
              <a:t>Ty </a:t>
            </a:r>
            <a:r>
              <a:rPr lang="fr-FR" dirty="0" err="1"/>
              <a:t>gwenn</a:t>
            </a:r>
            <a:r>
              <a:rPr lang="fr-FR" dirty="0"/>
              <a:t> (Plomelin)</a:t>
            </a:r>
          </a:p>
        </p:txBody>
      </p:sp>
      <p:pic>
        <p:nvPicPr>
          <p:cNvPr id="6" name="Espace réservé pour une image  5">
            <a:extLst>
              <a:ext uri="{FF2B5EF4-FFF2-40B4-BE49-F238E27FC236}">
                <a16:creationId xmlns:a16="http://schemas.microsoft.com/office/drawing/2014/main" id="{098F510A-D31C-4BB2-9657-1755D268F8D1}"/>
              </a:ext>
            </a:extLst>
          </p:cNvPr>
          <p:cNvPicPr>
            <a:picLocks noGrp="1" noChangeAspect="1"/>
          </p:cNvPicPr>
          <p:nvPr>
            <p:ph type="pic" idx="1"/>
          </p:nvPr>
        </p:nvPicPr>
        <p:blipFill>
          <a:blip r:embed="rId2"/>
          <a:srcRect l="24741" r="24741"/>
          <a:stretch>
            <a:fillRect/>
          </a:stretch>
        </p:blipFill>
        <p:spPr/>
      </p:pic>
      <p:sp>
        <p:nvSpPr>
          <p:cNvPr id="4" name="Espace réservé du texte 3">
            <a:extLst>
              <a:ext uri="{FF2B5EF4-FFF2-40B4-BE49-F238E27FC236}">
                <a16:creationId xmlns:a16="http://schemas.microsoft.com/office/drawing/2014/main" id="{42F62617-1937-4CD2-8719-3495CE6B8428}"/>
              </a:ext>
            </a:extLst>
          </p:cNvPr>
          <p:cNvSpPr>
            <a:spLocks noGrp="1"/>
          </p:cNvSpPr>
          <p:nvPr>
            <p:ph type="body" sz="half" idx="2"/>
          </p:nvPr>
        </p:nvSpPr>
        <p:spPr/>
        <p:txBody>
          <a:bodyPr/>
          <a:lstStyle/>
          <a:p>
            <a:r>
              <a:rPr lang="fr-FR" dirty="0"/>
              <a:t>Référente: Yvonne Le </a:t>
            </a:r>
            <a:r>
              <a:rPr lang="fr-FR" dirty="0" err="1"/>
              <a:t>Gléhenn</a:t>
            </a:r>
            <a:endParaRPr lang="fr-FR" dirty="0"/>
          </a:p>
          <a:p>
            <a:r>
              <a:rPr lang="fr-FR" dirty="0"/>
              <a:t>Prêtre: ?</a:t>
            </a:r>
          </a:p>
          <a:p>
            <a:r>
              <a:rPr lang="fr-FR" dirty="0"/>
              <a:t>Une douzaine de bénévoles</a:t>
            </a:r>
          </a:p>
          <a:p>
            <a:endParaRPr lang="fr-FR" dirty="0"/>
          </a:p>
        </p:txBody>
      </p:sp>
      <p:sp>
        <p:nvSpPr>
          <p:cNvPr id="3" name="ZoneTexte 2">
            <a:extLst>
              <a:ext uri="{FF2B5EF4-FFF2-40B4-BE49-F238E27FC236}">
                <a16:creationId xmlns:a16="http://schemas.microsoft.com/office/drawing/2014/main" id="{48D84197-2386-4700-9BB2-DBF347FF0EAA}"/>
              </a:ext>
            </a:extLst>
          </p:cNvPr>
          <p:cNvSpPr txBox="1"/>
          <p:nvPr/>
        </p:nvSpPr>
        <p:spPr>
          <a:xfrm>
            <a:off x="887896" y="806347"/>
            <a:ext cx="5353878" cy="646331"/>
          </a:xfrm>
          <a:prstGeom prst="rect">
            <a:avLst/>
          </a:prstGeom>
          <a:noFill/>
        </p:spPr>
        <p:txBody>
          <a:bodyPr wrap="square" rtlCol="0">
            <a:spAutoFit/>
          </a:bodyPr>
          <a:lstStyle/>
          <a:p>
            <a:r>
              <a:rPr lang="fr-FR" dirty="0"/>
              <a:t>Fondation Massé-</a:t>
            </a:r>
            <a:r>
              <a:rPr lang="fr-FR" dirty="0" err="1"/>
              <a:t>Trévidy</a:t>
            </a:r>
            <a:endParaRPr lang="fr-FR" dirty="0"/>
          </a:p>
          <a:p>
            <a:r>
              <a:rPr lang="fr-FR" dirty="0"/>
              <a:t>90 lits</a:t>
            </a:r>
          </a:p>
        </p:txBody>
      </p:sp>
    </p:spTree>
    <p:extLst>
      <p:ext uri="{BB962C8B-B14F-4D97-AF65-F5344CB8AC3E}">
        <p14:creationId xmlns:p14="http://schemas.microsoft.com/office/powerpoint/2010/main" val="2130174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6BF38B5-F3B3-45A6-9516-548B4988DEB7}"/>
              </a:ext>
            </a:extLst>
          </p:cNvPr>
          <p:cNvSpPr>
            <a:spLocks noGrp="1"/>
          </p:cNvSpPr>
          <p:nvPr>
            <p:ph idx="1"/>
          </p:nvPr>
        </p:nvSpPr>
        <p:spPr/>
        <p:txBody>
          <a:bodyPr/>
          <a:lstStyle/>
          <a:p>
            <a:r>
              <a:rPr lang="fr-FR" dirty="0"/>
              <a:t>Une messe par mois le vendredi à 11h</a:t>
            </a:r>
          </a:p>
          <a:p>
            <a:r>
              <a:rPr lang="fr-FR" dirty="0"/>
              <a:t>L’équipe propose un temps de prière avec communion tous les autres vendredi</a:t>
            </a:r>
          </a:p>
          <a:p>
            <a:r>
              <a:rPr lang="fr-FR" dirty="0"/>
              <a:t>Présence de l’équipe dans l’EHPAD chaque semaine pour les visites</a:t>
            </a:r>
          </a:p>
          <a:p>
            <a:r>
              <a:rPr lang="fr-FR" dirty="0"/>
              <a:t>Rencontre des membres de l’équipe pour un temps de convivialité après la messe avec les résidents</a:t>
            </a:r>
          </a:p>
        </p:txBody>
      </p:sp>
      <p:pic>
        <p:nvPicPr>
          <p:cNvPr id="4" name="Image 3">
            <a:extLst>
              <a:ext uri="{FF2B5EF4-FFF2-40B4-BE49-F238E27FC236}">
                <a16:creationId xmlns:a16="http://schemas.microsoft.com/office/drawing/2014/main" id="{23E1F82A-74B4-494F-9297-AF2A869408EF}"/>
              </a:ext>
            </a:extLst>
          </p:cNvPr>
          <p:cNvPicPr>
            <a:picLocks noChangeAspect="1"/>
          </p:cNvPicPr>
          <p:nvPr/>
        </p:nvPicPr>
        <p:blipFill>
          <a:blip r:embed="rId2"/>
          <a:stretch>
            <a:fillRect/>
          </a:stretch>
        </p:blipFill>
        <p:spPr>
          <a:xfrm>
            <a:off x="5338816" y="4280452"/>
            <a:ext cx="1828800" cy="1371600"/>
          </a:xfrm>
          <a:prstGeom prst="rect">
            <a:avLst/>
          </a:prstGeom>
        </p:spPr>
      </p:pic>
    </p:spTree>
    <p:extLst>
      <p:ext uri="{BB962C8B-B14F-4D97-AF65-F5344CB8AC3E}">
        <p14:creationId xmlns:p14="http://schemas.microsoft.com/office/powerpoint/2010/main" val="1908135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78505-812B-4B03-97CE-0E1409EC0148}"/>
              </a:ext>
            </a:extLst>
          </p:cNvPr>
          <p:cNvSpPr>
            <a:spLocks noGrp="1"/>
          </p:cNvSpPr>
          <p:nvPr>
            <p:ph type="title"/>
          </p:nvPr>
        </p:nvSpPr>
        <p:spPr/>
        <p:txBody>
          <a:bodyPr/>
          <a:lstStyle/>
          <a:p>
            <a:r>
              <a:rPr lang="fr-FR" dirty="0"/>
              <a:t>Résidence Pen Ar </a:t>
            </a:r>
            <a:r>
              <a:rPr lang="fr-FR" dirty="0" err="1"/>
              <a:t>Steir</a:t>
            </a:r>
            <a:br>
              <a:rPr lang="fr-FR" dirty="0"/>
            </a:br>
            <a:r>
              <a:rPr lang="fr-FR" dirty="0"/>
              <a:t>(Plogonnec)</a:t>
            </a:r>
          </a:p>
        </p:txBody>
      </p:sp>
      <p:pic>
        <p:nvPicPr>
          <p:cNvPr id="6" name="Espace réservé pour une image  5">
            <a:extLst>
              <a:ext uri="{FF2B5EF4-FFF2-40B4-BE49-F238E27FC236}">
                <a16:creationId xmlns:a16="http://schemas.microsoft.com/office/drawing/2014/main" id="{47B5DA46-2FAE-49A0-82BA-F68695BC6197}"/>
              </a:ext>
            </a:extLst>
          </p:cNvPr>
          <p:cNvPicPr>
            <a:picLocks noGrp="1" noChangeAspect="1"/>
          </p:cNvPicPr>
          <p:nvPr>
            <p:ph type="pic" idx="1"/>
          </p:nvPr>
        </p:nvPicPr>
        <p:blipFill>
          <a:blip r:embed="rId2"/>
          <a:srcRect l="26084" r="26084"/>
          <a:stretch>
            <a:fillRect/>
          </a:stretch>
        </p:blipFill>
        <p:spPr/>
      </p:pic>
      <p:sp>
        <p:nvSpPr>
          <p:cNvPr id="4" name="Espace réservé du texte 3">
            <a:extLst>
              <a:ext uri="{FF2B5EF4-FFF2-40B4-BE49-F238E27FC236}">
                <a16:creationId xmlns:a16="http://schemas.microsoft.com/office/drawing/2014/main" id="{2C034C05-68D1-4F41-8527-70C73C96380B}"/>
              </a:ext>
            </a:extLst>
          </p:cNvPr>
          <p:cNvSpPr>
            <a:spLocks noGrp="1"/>
          </p:cNvSpPr>
          <p:nvPr>
            <p:ph type="body" sz="half" idx="2"/>
          </p:nvPr>
        </p:nvSpPr>
        <p:spPr>
          <a:xfrm>
            <a:off x="1450329" y="3145991"/>
            <a:ext cx="5524404" cy="2539191"/>
          </a:xfrm>
        </p:spPr>
        <p:txBody>
          <a:bodyPr/>
          <a:lstStyle/>
          <a:p>
            <a:r>
              <a:rPr lang="fr-FR" dirty="0"/>
              <a:t>Référentes:</a:t>
            </a:r>
          </a:p>
          <a:p>
            <a:r>
              <a:rPr lang="fr-FR" dirty="0"/>
              <a:t>Thérèse </a:t>
            </a:r>
            <a:r>
              <a:rPr lang="fr-FR" dirty="0" err="1"/>
              <a:t>Doaré</a:t>
            </a:r>
            <a:r>
              <a:rPr lang="fr-FR" dirty="0"/>
              <a:t> </a:t>
            </a:r>
          </a:p>
          <a:p>
            <a:r>
              <a:rPr lang="fr-FR" dirty="0"/>
              <a:t>Odile </a:t>
            </a:r>
            <a:r>
              <a:rPr lang="fr-FR" dirty="0" err="1"/>
              <a:t>Tymen</a:t>
            </a:r>
            <a:endParaRPr lang="fr-FR" dirty="0"/>
          </a:p>
          <a:p>
            <a:r>
              <a:rPr lang="fr-FR" dirty="0"/>
              <a:t>Messe une fois par mois</a:t>
            </a:r>
          </a:p>
          <a:p>
            <a:endParaRPr lang="fr-FR" dirty="0"/>
          </a:p>
        </p:txBody>
      </p:sp>
      <p:sp>
        <p:nvSpPr>
          <p:cNvPr id="3" name="ZoneTexte 2">
            <a:extLst>
              <a:ext uri="{FF2B5EF4-FFF2-40B4-BE49-F238E27FC236}">
                <a16:creationId xmlns:a16="http://schemas.microsoft.com/office/drawing/2014/main" id="{4E9E6D90-62FC-4B02-9BE8-5688F43CDC2B}"/>
              </a:ext>
            </a:extLst>
          </p:cNvPr>
          <p:cNvSpPr txBox="1"/>
          <p:nvPr/>
        </p:nvSpPr>
        <p:spPr>
          <a:xfrm>
            <a:off x="808382" y="943619"/>
            <a:ext cx="4598504" cy="646331"/>
          </a:xfrm>
          <a:prstGeom prst="rect">
            <a:avLst/>
          </a:prstGeom>
          <a:noFill/>
        </p:spPr>
        <p:txBody>
          <a:bodyPr wrap="square" rtlCol="0">
            <a:spAutoFit/>
          </a:bodyPr>
          <a:lstStyle/>
          <a:p>
            <a:r>
              <a:rPr lang="fr-FR" dirty="0"/>
              <a:t>EHPAD public du CIAS de Quimper</a:t>
            </a:r>
          </a:p>
          <a:p>
            <a:r>
              <a:rPr lang="fr-FR" dirty="0"/>
              <a:t>76 lits</a:t>
            </a:r>
          </a:p>
        </p:txBody>
      </p:sp>
    </p:spTree>
    <p:extLst>
      <p:ext uri="{BB962C8B-B14F-4D97-AF65-F5344CB8AC3E}">
        <p14:creationId xmlns:p14="http://schemas.microsoft.com/office/powerpoint/2010/main" val="3403822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F3477-A59E-44CB-ACFF-9E5A0E1F36BA}"/>
              </a:ext>
            </a:extLst>
          </p:cNvPr>
          <p:cNvSpPr>
            <a:spLocks noGrp="1"/>
          </p:cNvSpPr>
          <p:nvPr>
            <p:ph type="title"/>
          </p:nvPr>
        </p:nvSpPr>
        <p:spPr/>
        <p:txBody>
          <a:bodyPr/>
          <a:lstStyle/>
          <a:p>
            <a:r>
              <a:rPr lang="fr-FR" dirty="0"/>
              <a:t>Quelques constats</a:t>
            </a:r>
          </a:p>
        </p:txBody>
      </p:sp>
      <p:sp>
        <p:nvSpPr>
          <p:cNvPr id="3" name="Espace réservé du contenu 2">
            <a:extLst>
              <a:ext uri="{FF2B5EF4-FFF2-40B4-BE49-F238E27FC236}">
                <a16:creationId xmlns:a16="http://schemas.microsoft.com/office/drawing/2014/main" id="{A4CCE9F9-F83B-4E44-97A1-A9746032CECC}"/>
              </a:ext>
            </a:extLst>
          </p:cNvPr>
          <p:cNvSpPr>
            <a:spLocks noGrp="1"/>
          </p:cNvSpPr>
          <p:nvPr>
            <p:ph idx="1"/>
          </p:nvPr>
        </p:nvSpPr>
        <p:spPr>
          <a:xfrm>
            <a:off x="1451579" y="2015732"/>
            <a:ext cx="9603275" cy="3828477"/>
          </a:xfrm>
        </p:spPr>
        <p:txBody>
          <a:bodyPr/>
          <a:lstStyle/>
          <a:p>
            <a:r>
              <a:rPr lang="fr-FR" dirty="0"/>
              <a:t>Diverses formes de présence des équipes (plus ou moins grande) et de propositions</a:t>
            </a:r>
          </a:p>
          <a:p>
            <a:r>
              <a:rPr lang="fr-FR" dirty="0"/>
              <a:t>« Avant, l’aumônerie, c’était le prêtre! ».  Aujourd’hui, cette présence est assurée par une équipe de laïcs « missionnée » ou pas</a:t>
            </a:r>
          </a:p>
          <a:p>
            <a:r>
              <a:rPr lang="fr-FR" dirty="0"/>
              <a:t>Messes/ADAL/Temps de prière avec ou sans communion… fréquence? Avec toujours le même prêtre? Avec un des prêtres de la paroisse? Place des diacres?</a:t>
            </a:r>
          </a:p>
          <a:p>
            <a:r>
              <a:rPr lang="fr-FR" dirty="0"/>
              <a:t>Temps de relecture pastorale et de réunions d’équipe, formations : là aussi une diversité dans la vie des équipes</a:t>
            </a:r>
          </a:p>
          <a:p>
            <a:r>
              <a:rPr lang="fr-FR" dirty="0"/>
              <a:t>Une durée de la mission? Renouvellement des équipes?</a:t>
            </a:r>
          </a:p>
        </p:txBody>
      </p:sp>
    </p:spTree>
    <p:extLst>
      <p:ext uri="{BB962C8B-B14F-4D97-AF65-F5344CB8AC3E}">
        <p14:creationId xmlns:p14="http://schemas.microsoft.com/office/powerpoint/2010/main" val="4001915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329A95-9D16-4FF0-B5BF-1BF8565F3044}"/>
              </a:ext>
            </a:extLst>
          </p:cNvPr>
          <p:cNvSpPr>
            <a:spLocks noGrp="1"/>
          </p:cNvSpPr>
          <p:nvPr>
            <p:ph type="title"/>
          </p:nvPr>
        </p:nvSpPr>
        <p:spPr>
          <a:xfrm>
            <a:off x="1481288" y="254881"/>
            <a:ext cx="8643154" cy="1046653"/>
          </a:xfrm>
        </p:spPr>
        <p:txBody>
          <a:bodyPr/>
          <a:lstStyle/>
          <a:p>
            <a:r>
              <a:rPr lang="fr-FR" dirty="0"/>
              <a:t>A partir de ces différentes réalités:</a:t>
            </a:r>
          </a:p>
        </p:txBody>
      </p:sp>
      <p:sp>
        <p:nvSpPr>
          <p:cNvPr id="3" name="Espace réservé du texte 2">
            <a:extLst>
              <a:ext uri="{FF2B5EF4-FFF2-40B4-BE49-F238E27FC236}">
                <a16:creationId xmlns:a16="http://schemas.microsoft.com/office/drawing/2014/main" id="{8FABBC33-51A3-44BC-A17B-B11881A660F8}"/>
              </a:ext>
            </a:extLst>
          </p:cNvPr>
          <p:cNvSpPr>
            <a:spLocks noGrp="1"/>
          </p:cNvSpPr>
          <p:nvPr>
            <p:ph type="body" idx="1"/>
          </p:nvPr>
        </p:nvSpPr>
        <p:spPr>
          <a:xfrm>
            <a:off x="1493996" y="1818368"/>
            <a:ext cx="8630446" cy="1945249"/>
          </a:xfrm>
        </p:spPr>
        <p:txBody>
          <a:bodyPr>
            <a:normAutofit/>
          </a:bodyPr>
          <a:lstStyle/>
          <a:p>
            <a:r>
              <a:rPr lang="fr-FR" dirty="0"/>
              <a:t>Comment harmoniser l’ensemble des célébrations et la présence des prêtres ? </a:t>
            </a:r>
          </a:p>
          <a:p>
            <a:r>
              <a:rPr lang="fr-FR" dirty="0"/>
              <a:t>Quelles perspectives pastorales avec les équipes?</a:t>
            </a:r>
          </a:p>
          <a:p>
            <a:r>
              <a:rPr lang="fr-FR" dirty="0"/>
              <a:t>Quels changements ou réajustements à envisager ? Quelles évolutions possibles?</a:t>
            </a:r>
          </a:p>
          <a:p>
            <a:r>
              <a:rPr lang="fr-FR" dirty="0"/>
              <a:t>Quel lien avec les assemblées dominicales?</a:t>
            </a:r>
          </a:p>
          <a:p>
            <a:endParaRPr lang="fr-FR" dirty="0"/>
          </a:p>
        </p:txBody>
      </p:sp>
      <p:pic>
        <p:nvPicPr>
          <p:cNvPr id="5" name="Image 4">
            <a:extLst>
              <a:ext uri="{FF2B5EF4-FFF2-40B4-BE49-F238E27FC236}">
                <a16:creationId xmlns:a16="http://schemas.microsoft.com/office/drawing/2014/main" id="{E74462C6-7AB6-44B9-BFDB-E3B5466396A0}"/>
              </a:ext>
            </a:extLst>
          </p:cNvPr>
          <p:cNvPicPr>
            <a:picLocks noChangeAspect="1"/>
          </p:cNvPicPr>
          <p:nvPr/>
        </p:nvPicPr>
        <p:blipFill>
          <a:blip r:embed="rId2"/>
          <a:stretch>
            <a:fillRect/>
          </a:stretch>
        </p:blipFill>
        <p:spPr>
          <a:xfrm>
            <a:off x="4901859" y="4280451"/>
            <a:ext cx="2000250" cy="1304925"/>
          </a:xfrm>
          <a:prstGeom prst="rect">
            <a:avLst/>
          </a:prstGeom>
        </p:spPr>
      </p:pic>
    </p:spTree>
    <p:extLst>
      <p:ext uri="{BB962C8B-B14F-4D97-AF65-F5344CB8AC3E}">
        <p14:creationId xmlns:p14="http://schemas.microsoft.com/office/powerpoint/2010/main" val="2538140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0D0CFC-DFED-4675-B366-7B0F3C03F872}"/>
              </a:ext>
            </a:extLst>
          </p:cNvPr>
          <p:cNvSpPr>
            <a:spLocks noGrp="1"/>
          </p:cNvSpPr>
          <p:nvPr>
            <p:ph type="title"/>
          </p:nvPr>
        </p:nvSpPr>
        <p:spPr/>
        <p:txBody>
          <a:bodyPr/>
          <a:lstStyle/>
          <a:p>
            <a:r>
              <a:rPr lang="fr-FR" dirty="0"/>
              <a:t>Proposition de deux axes :</a:t>
            </a:r>
            <a:br>
              <a:rPr lang="fr-FR" dirty="0"/>
            </a:br>
            <a:endParaRPr lang="fr-FR" dirty="0"/>
          </a:p>
        </p:txBody>
      </p:sp>
      <p:sp>
        <p:nvSpPr>
          <p:cNvPr id="3" name="Espace réservé du contenu 2">
            <a:extLst>
              <a:ext uri="{FF2B5EF4-FFF2-40B4-BE49-F238E27FC236}">
                <a16:creationId xmlns:a16="http://schemas.microsoft.com/office/drawing/2014/main" id="{280E906E-EF3B-4076-A04C-E34448E54E6D}"/>
              </a:ext>
            </a:extLst>
          </p:cNvPr>
          <p:cNvSpPr>
            <a:spLocks noGrp="1"/>
          </p:cNvSpPr>
          <p:nvPr>
            <p:ph idx="1"/>
          </p:nvPr>
        </p:nvSpPr>
        <p:spPr/>
        <p:txBody>
          <a:bodyPr>
            <a:normAutofit fontScale="92500" lnSpcReduction="10000"/>
          </a:bodyPr>
          <a:lstStyle/>
          <a:p>
            <a:r>
              <a:rPr lang="fr-FR" sz="2800" b="1" dirty="0"/>
              <a:t>La formation</a:t>
            </a:r>
            <a:r>
              <a:rPr lang="fr-FR" sz="2800" dirty="0"/>
              <a:t> : un atelier pour préparer et animer des célébrations de la Parole </a:t>
            </a:r>
          </a:p>
          <a:p>
            <a:pPr marL="0" indent="0">
              <a:buNone/>
            </a:pPr>
            <a:r>
              <a:rPr lang="fr-FR" sz="2800" dirty="0"/>
              <a:t>(</a:t>
            </a:r>
            <a:r>
              <a:rPr lang="fr-FR" sz="2800" b="1" dirty="0"/>
              <a:t>17 octobre de 14h30 à 16h30</a:t>
            </a:r>
            <a:r>
              <a:rPr lang="fr-FR" sz="2800" dirty="0"/>
              <a:t> à la maison diocésaine + dates à prévoir pour célébrations de la Toussaint, de l’Avent, du Carême) </a:t>
            </a:r>
          </a:p>
          <a:p>
            <a:pPr marL="0" indent="0">
              <a:buNone/>
            </a:pPr>
            <a:r>
              <a:rPr lang="fr-FR" sz="2800" b="1" dirty="0"/>
              <a:t>-La journée de la santé</a:t>
            </a:r>
            <a:r>
              <a:rPr lang="fr-FR" sz="2800" dirty="0"/>
              <a:t> (première préparation avec les mouvements de la santé </a:t>
            </a:r>
            <a:r>
              <a:rPr lang="fr-FR" sz="2800" b="1" dirty="0"/>
              <a:t>le 7 décembre de 14h30 à 16h30 </a:t>
            </a:r>
            <a:r>
              <a:rPr lang="fr-FR" sz="2800" dirty="0"/>
              <a:t>à la maison diocésaine)</a:t>
            </a:r>
          </a:p>
          <a:p>
            <a:endParaRPr lang="fr-FR" dirty="0"/>
          </a:p>
        </p:txBody>
      </p:sp>
    </p:spTree>
    <p:extLst>
      <p:ext uri="{BB962C8B-B14F-4D97-AF65-F5344CB8AC3E}">
        <p14:creationId xmlns:p14="http://schemas.microsoft.com/office/powerpoint/2010/main" val="2927402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546A4-E1E3-41D8-8DBA-EA91D762EA06}"/>
              </a:ext>
            </a:extLst>
          </p:cNvPr>
          <p:cNvSpPr>
            <a:spLocks noGrp="1"/>
          </p:cNvSpPr>
          <p:nvPr>
            <p:ph type="title"/>
          </p:nvPr>
        </p:nvSpPr>
        <p:spPr/>
        <p:txBody>
          <a:bodyPr/>
          <a:lstStyle/>
          <a:p>
            <a:r>
              <a:rPr lang="fr-FR" dirty="0"/>
              <a:t>Questions/Réactions</a:t>
            </a:r>
          </a:p>
        </p:txBody>
      </p:sp>
      <p:sp>
        <p:nvSpPr>
          <p:cNvPr id="3" name="Espace réservé du contenu 2">
            <a:extLst>
              <a:ext uri="{FF2B5EF4-FFF2-40B4-BE49-F238E27FC236}">
                <a16:creationId xmlns:a16="http://schemas.microsoft.com/office/drawing/2014/main" id="{E90A78D3-4F11-4A34-899B-3431F7F07D42}"/>
              </a:ext>
            </a:extLst>
          </p:cNvPr>
          <p:cNvSpPr>
            <a:spLocks noGrp="1"/>
          </p:cNvSpPr>
          <p:nvPr>
            <p:ph idx="1"/>
          </p:nvPr>
        </p:nvSpPr>
        <p:spPr>
          <a:xfrm>
            <a:off x="1451579" y="2015732"/>
            <a:ext cx="9603275" cy="3947746"/>
          </a:xfrm>
        </p:spPr>
        <p:txBody>
          <a:bodyPr>
            <a:normAutofit fontScale="92500" lnSpcReduction="10000"/>
          </a:bodyPr>
          <a:lstStyle/>
          <a:p>
            <a:r>
              <a:rPr lang="fr-FR" dirty="0"/>
              <a:t>L’inégalité du service chrétien selon les EHPAD (5 messes dans certains lieux, toutes les semaines dans d’autres, cependant, on ne peut souhaiter un « nivellement ». Le souhait: un même prêtre qui viendrait lors des 5 célébrations, un prêtre qui prenne son temps pour célébrer et rencontrer les résidents.</a:t>
            </a:r>
          </a:p>
          <a:p>
            <a:r>
              <a:rPr lang="fr-FR" dirty="0"/>
              <a:t>Venir à la messe fait partie de la vie des gens, c’est important pour eux (Le </a:t>
            </a:r>
            <a:r>
              <a:rPr lang="fr-FR" dirty="0" err="1"/>
              <a:t>Missilien</a:t>
            </a:r>
            <a:r>
              <a:rPr lang="fr-FR" dirty="0"/>
              <a:t>)</a:t>
            </a:r>
          </a:p>
          <a:p>
            <a:r>
              <a:rPr lang="fr-FR" dirty="0"/>
              <a:t>Quel est le statut des prêtres intervenant dans les EHPAD?</a:t>
            </a:r>
          </a:p>
          <a:p>
            <a:r>
              <a:rPr lang="fr-FR" dirty="0"/>
              <a:t>L’importance de la formation, d’être renouvelé dans son approche</a:t>
            </a:r>
          </a:p>
          <a:p>
            <a:r>
              <a:rPr lang="fr-FR" dirty="0"/>
              <a:t>Les 3 EHPAD (CHIC Quimper) ont été habitués à avoir la messe toutes les semaines, il est difficile pour les résidents actuellement de passer vers un autre type de proposition de célébrations</a:t>
            </a:r>
          </a:p>
        </p:txBody>
      </p:sp>
    </p:spTree>
    <p:extLst>
      <p:ext uri="{BB962C8B-B14F-4D97-AF65-F5344CB8AC3E}">
        <p14:creationId xmlns:p14="http://schemas.microsoft.com/office/powerpoint/2010/main" val="2433756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596C717-FAE6-472F-8F32-9B2F95753E51}"/>
              </a:ext>
            </a:extLst>
          </p:cNvPr>
          <p:cNvSpPr>
            <a:spLocks noGrp="1"/>
          </p:cNvSpPr>
          <p:nvPr>
            <p:ph idx="1"/>
          </p:nvPr>
        </p:nvSpPr>
        <p:spPr>
          <a:xfrm>
            <a:off x="1451579" y="2015731"/>
            <a:ext cx="9603275" cy="4186285"/>
          </a:xfrm>
        </p:spPr>
        <p:txBody>
          <a:bodyPr>
            <a:normAutofit lnSpcReduction="10000"/>
          </a:bodyPr>
          <a:lstStyle/>
          <a:p>
            <a:r>
              <a:rPr lang="fr-FR" dirty="0"/>
              <a:t>Qui pense la présence des laïcs et des prêtres dans les lieux?</a:t>
            </a:r>
          </a:p>
          <a:p>
            <a:r>
              <a:rPr lang="fr-FR" dirty="0"/>
              <a:t>Faire attention au statut des établissements, notamment leur rapport à l’Eglise. Par exemple, un statut différent entre le CHIC et les EHPAD</a:t>
            </a:r>
          </a:p>
          <a:p>
            <a:r>
              <a:rPr lang="fr-FR" b="1" dirty="0"/>
              <a:t>Pour les prêtres en activité</a:t>
            </a:r>
            <a:r>
              <a:rPr lang="fr-FR" dirty="0"/>
              <a:t>, c’est intéressant d’avoir un calendrier des célébrations à l’année pour pouvoir s’organiser et aller de temps en temps dans les établissements, Cela fait partie de la mission que d’aller visiter les personnes malades, âgées, que de rencontrer le personnel soignant</a:t>
            </a:r>
          </a:p>
          <a:p>
            <a:r>
              <a:rPr lang="fr-FR" dirty="0"/>
              <a:t>L’animation des célébrations ( célébrations de la Parole où il y a communion et célébrations de la Parole sans</a:t>
            </a:r>
          </a:p>
          <a:p>
            <a:r>
              <a:rPr lang="fr-FR" dirty="0"/>
              <a:t>Est-ce que c’est opportun qu’il y ait des messes quand les prêtres sont présents?</a:t>
            </a:r>
          </a:p>
          <a:p>
            <a:endParaRPr lang="fr-FR" dirty="0"/>
          </a:p>
        </p:txBody>
      </p:sp>
    </p:spTree>
    <p:extLst>
      <p:ext uri="{BB962C8B-B14F-4D97-AF65-F5344CB8AC3E}">
        <p14:creationId xmlns:p14="http://schemas.microsoft.com/office/powerpoint/2010/main" val="160655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B65DC-9EED-4101-9672-F13E023B3EF6}"/>
              </a:ext>
            </a:extLst>
          </p:cNvPr>
          <p:cNvSpPr>
            <a:spLocks noGrp="1"/>
          </p:cNvSpPr>
          <p:nvPr>
            <p:ph type="title"/>
          </p:nvPr>
        </p:nvSpPr>
        <p:spPr>
          <a:xfrm>
            <a:off x="1441531" y="278296"/>
            <a:ext cx="8643154" cy="1722514"/>
          </a:xfrm>
        </p:spPr>
        <p:txBody>
          <a:bodyPr/>
          <a:lstStyle/>
          <a:p>
            <a:r>
              <a:rPr lang="fr-FR" i="1" dirty="0"/>
              <a:t>Centre Hospitalier Inter-communal de Cornouaille </a:t>
            </a:r>
            <a:endParaRPr lang="fr-FR" dirty="0"/>
          </a:p>
        </p:txBody>
      </p:sp>
      <p:sp>
        <p:nvSpPr>
          <p:cNvPr id="3" name="Espace réservé du texte 2">
            <a:extLst>
              <a:ext uri="{FF2B5EF4-FFF2-40B4-BE49-F238E27FC236}">
                <a16:creationId xmlns:a16="http://schemas.microsoft.com/office/drawing/2014/main" id="{6CB72A40-E0B5-4C91-A8DE-6252768BA9D1}"/>
              </a:ext>
            </a:extLst>
          </p:cNvPr>
          <p:cNvSpPr>
            <a:spLocks noGrp="1"/>
          </p:cNvSpPr>
          <p:nvPr>
            <p:ph type="body" idx="1"/>
          </p:nvPr>
        </p:nvSpPr>
        <p:spPr>
          <a:xfrm>
            <a:off x="1441531" y="2000810"/>
            <a:ext cx="8630446" cy="3419329"/>
          </a:xfrm>
        </p:spPr>
        <p:txBody>
          <a:bodyPr>
            <a:normAutofit/>
          </a:bodyPr>
          <a:lstStyle/>
          <a:p>
            <a:r>
              <a:rPr lang="fr-FR" dirty="0"/>
              <a:t>CHIC Quimper et Concarneau dans son ensemble: </a:t>
            </a:r>
          </a:p>
          <a:p>
            <a:r>
              <a:rPr lang="fr-FR" dirty="0"/>
              <a:t>1468 lits dont 517 en EHPAD</a:t>
            </a:r>
          </a:p>
          <a:p>
            <a:endParaRPr lang="fr-FR" dirty="0"/>
          </a:p>
          <a:p>
            <a:endParaRPr lang="fr-FR"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FEDF5F1C-9274-4EF6-9A74-8A92D874C053}"/>
              </a:ext>
            </a:extLst>
          </p:cNvPr>
          <p:cNvPicPr>
            <a:picLocks noChangeAspect="1"/>
          </p:cNvPicPr>
          <p:nvPr/>
        </p:nvPicPr>
        <p:blipFill>
          <a:blip r:embed="rId2"/>
          <a:stretch>
            <a:fillRect/>
          </a:stretch>
        </p:blipFill>
        <p:spPr>
          <a:xfrm>
            <a:off x="2044769" y="3416382"/>
            <a:ext cx="2695575" cy="1695450"/>
          </a:xfrm>
          <a:prstGeom prst="rect">
            <a:avLst/>
          </a:prstGeom>
        </p:spPr>
      </p:pic>
      <p:pic>
        <p:nvPicPr>
          <p:cNvPr id="7" name="Image 6">
            <a:extLst>
              <a:ext uri="{FF2B5EF4-FFF2-40B4-BE49-F238E27FC236}">
                <a16:creationId xmlns:a16="http://schemas.microsoft.com/office/drawing/2014/main" id="{EB09BDCA-B60B-43E9-B6E1-5A40839B4C9B}"/>
              </a:ext>
            </a:extLst>
          </p:cNvPr>
          <p:cNvPicPr>
            <a:picLocks noChangeAspect="1"/>
          </p:cNvPicPr>
          <p:nvPr/>
        </p:nvPicPr>
        <p:blipFill>
          <a:blip r:embed="rId3"/>
          <a:stretch>
            <a:fillRect/>
          </a:stretch>
        </p:blipFill>
        <p:spPr>
          <a:xfrm>
            <a:off x="5859915" y="3416382"/>
            <a:ext cx="4585252" cy="1280050"/>
          </a:xfrm>
          <a:prstGeom prst="rect">
            <a:avLst/>
          </a:prstGeom>
        </p:spPr>
      </p:pic>
      <p:pic>
        <p:nvPicPr>
          <p:cNvPr id="6" name="Image 5">
            <a:extLst>
              <a:ext uri="{FF2B5EF4-FFF2-40B4-BE49-F238E27FC236}">
                <a16:creationId xmlns:a16="http://schemas.microsoft.com/office/drawing/2014/main" id="{2A957EAE-7665-46BD-B603-5C64F189C316}"/>
              </a:ext>
            </a:extLst>
          </p:cNvPr>
          <p:cNvPicPr>
            <a:picLocks noChangeAspect="1"/>
          </p:cNvPicPr>
          <p:nvPr/>
        </p:nvPicPr>
        <p:blipFill>
          <a:blip r:embed="rId4"/>
          <a:stretch>
            <a:fillRect/>
          </a:stretch>
        </p:blipFill>
        <p:spPr>
          <a:xfrm>
            <a:off x="7869981" y="1619435"/>
            <a:ext cx="3606402" cy="762750"/>
          </a:xfrm>
          <a:prstGeom prst="rect">
            <a:avLst/>
          </a:prstGeom>
        </p:spPr>
      </p:pic>
    </p:spTree>
    <p:extLst>
      <p:ext uri="{BB962C8B-B14F-4D97-AF65-F5344CB8AC3E}">
        <p14:creationId xmlns:p14="http://schemas.microsoft.com/office/powerpoint/2010/main" val="278334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9EA575-56D9-4B18-9DE5-D7A12FC0FC62}"/>
              </a:ext>
            </a:extLst>
          </p:cNvPr>
          <p:cNvSpPr>
            <a:spLocks noGrp="1"/>
          </p:cNvSpPr>
          <p:nvPr>
            <p:ph idx="1"/>
          </p:nvPr>
        </p:nvSpPr>
        <p:spPr>
          <a:xfrm>
            <a:off x="1372066" y="2332384"/>
            <a:ext cx="9603275" cy="2796208"/>
          </a:xfrm>
        </p:spPr>
        <p:txBody>
          <a:bodyPr>
            <a:normAutofit/>
          </a:bodyPr>
          <a:lstStyle/>
          <a:p>
            <a:r>
              <a:rPr lang="fr-FR" dirty="0"/>
              <a:t>Nécessité de chrétiens qui préparent des temps de célébrations </a:t>
            </a:r>
          </a:p>
          <a:p>
            <a:r>
              <a:rPr lang="fr-FR" dirty="0"/>
              <a:t>Les conventions: toutes les EHPAD en ont-elles une? L’importance d’être reconnus</a:t>
            </a:r>
          </a:p>
          <a:p>
            <a:r>
              <a:rPr lang="fr-FR" dirty="0"/>
              <a:t>Important d’avancer sur différents types de célébrations, chacune à sa valeur. Il n’y a pas que les messes, il y a tout d’abord la visite</a:t>
            </a:r>
          </a:p>
        </p:txBody>
      </p:sp>
    </p:spTree>
    <p:extLst>
      <p:ext uri="{BB962C8B-B14F-4D97-AF65-F5344CB8AC3E}">
        <p14:creationId xmlns:p14="http://schemas.microsoft.com/office/powerpoint/2010/main" val="1945388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27C59B-D3E3-49FA-B486-148261F245E0}"/>
              </a:ext>
            </a:extLst>
          </p:cNvPr>
          <p:cNvSpPr>
            <a:spLocks noGrp="1"/>
          </p:cNvSpPr>
          <p:nvPr>
            <p:ph idx="1"/>
          </p:nvPr>
        </p:nvSpPr>
        <p:spPr>
          <a:xfrm>
            <a:off x="1451579" y="2015732"/>
            <a:ext cx="9603275" cy="4000755"/>
          </a:xfrm>
        </p:spPr>
        <p:txBody>
          <a:bodyPr/>
          <a:lstStyle/>
          <a:p>
            <a:r>
              <a:rPr lang="fr-FR" dirty="0"/>
              <a:t>L’âge des prêtres et des bénévoles</a:t>
            </a:r>
          </a:p>
          <a:p>
            <a:r>
              <a:rPr lang="fr-FR" dirty="0"/>
              <a:t>Dans 5 ans, quel sera la visage des nos équipes? Quelle présence?</a:t>
            </a:r>
          </a:p>
          <a:p>
            <a:r>
              <a:rPr lang="fr-FR" dirty="0"/>
              <a:t>Comment la communauté locale se </a:t>
            </a:r>
            <a:r>
              <a:rPr lang="fr-FR" dirty="0" err="1"/>
              <a:t>sent-elle</a:t>
            </a:r>
            <a:r>
              <a:rPr lang="fr-FR" dirty="0"/>
              <a:t> solidaire des petites communautés des EHPAD?</a:t>
            </a:r>
          </a:p>
          <a:p>
            <a:r>
              <a:rPr lang="fr-FR" dirty="0"/>
              <a:t>L’Eucharistie pour un chrétien est central dans notre vie, si on reçoit une mission, il faut d’abord s’attacher au Christ et ensuite se nourrir de l’eucharistie. Comment ensuite le vivre avec les personnes malades, âgées? </a:t>
            </a:r>
          </a:p>
          <a:p>
            <a:r>
              <a:rPr lang="fr-FR" dirty="0"/>
              <a:t>Porter l’eucharistie: comment répond-on à ceux qui souhaitent communier parce que c’est vital pour eux?</a:t>
            </a:r>
          </a:p>
        </p:txBody>
      </p:sp>
    </p:spTree>
    <p:extLst>
      <p:ext uri="{BB962C8B-B14F-4D97-AF65-F5344CB8AC3E}">
        <p14:creationId xmlns:p14="http://schemas.microsoft.com/office/powerpoint/2010/main" val="26758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D31B6-B13B-4E5A-8CCB-AA8EB0D451C5}"/>
              </a:ext>
            </a:extLst>
          </p:cNvPr>
          <p:cNvSpPr>
            <a:spLocks noGrp="1"/>
          </p:cNvSpPr>
          <p:nvPr>
            <p:ph type="title"/>
          </p:nvPr>
        </p:nvSpPr>
        <p:spPr>
          <a:xfrm>
            <a:off x="1451206" y="1129513"/>
            <a:ext cx="5532328" cy="1830584"/>
          </a:xfrm>
        </p:spPr>
        <p:txBody>
          <a:bodyPr/>
          <a:lstStyle/>
          <a:p>
            <a:r>
              <a:rPr lang="fr-FR" i="1" dirty="0"/>
              <a:t>3 EHPAD sur Quimper : </a:t>
            </a:r>
            <a:br>
              <a:rPr lang="fr-FR" i="1" dirty="0"/>
            </a:br>
            <a:endParaRPr lang="fr-FR" dirty="0"/>
          </a:p>
        </p:txBody>
      </p:sp>
      <p:pic>
        <p:nvPicPr>
          <p:cNvPr id="6" name="Espace réservé pour une image  5">
            <a:extLst>
              <a:ext uri="{FF2B5EF4-FFF2-40B4-BE49-F238E27FC236}">
                <a16:creationId xmlns:a16="http://schemas.microsoft.com/office/drawing/2014/main" id="{77124025-F2EF-453A-BFAA-451C32987959}"/>
              </a:ext>
            </a:extLst>
          </p:cNvPr>
          <p:cNvPicPr>
            <a:picLocks noGrp="1" noChangeAspect="1"/>
          </p:cNvPicPr>
          <p:nvPr>
            <p:ph type="pic" idx="1"/>
          </p:nvPr>
        </p:nvPicPr>
        <p:blipFill>
          <a:blip r:embed="rId2"/>
          <a:srcRect l="27543" r="27543"/>
          <a:stretch>
            <a:fillRect/>
          </a:stretch>
        </p:blipFill>
        <p:spPr>
          <a:xfrm>
            <a:off x="9087619" y="978540"/>
            <a:ext cx="890143" cy="1387570"/>
          </a:xfrm>
        </p:spPr>
      </p:pic>
      <p:sp>
        <p:nvSpPr>
          <p:cNvPr id="4" name="Espace réservé du texte 3">
            <a:extLst>
              <a:ext uri="{FF2B5EF4-FFF2-40B4-BE49-F238E27FC236}">
                <a16:creationId xmlns:a16="http://schemas.microsoft.com/office/drawing/2014/main" id="{C8A8D7D3-F2EE-4064-B802-00A6111B6D1D}"/>
              </a:ext>
            </a:extLst>
          </p:cNvPr>
          <p:cNvSpPr>
            <a:spLocks noGrp="1"/>
          </p:cNvSpPr>
          <p:nvPr>
            <p:ph type="body" sz="half" idx="2"/>
          </p:nvPr>
        </p:nvSpPr>
        <p:spPr/>
        <p:txBody>
          <a:bodyPr>
            <a:normAutofit/>
          </a:bodyPr>
          <a:lstStyle/>
          <a:p>
            <a:r>
              <a:rPr lang="fr-FR" dirty="0"/>
              <a:t>Ty Creach: 120 lits</a:t>
            </a:r>
          </a:p>
          <a:p>
            <a:r>
              <a:rPr lang="fr-FR" dirty="0"/>
              <a:t>Ker </a:t>
            </a:r>
            <a:r>
              <a:rPr lang="fr-FR" dirty="0" err="1"/>
              <a:t>Radeneg</a:t>
            </a:r>
            <a:r>
              <a:rPr lang="fr-FR" dirty="0"/>
              <a:t>: 108 lits</a:t>
            </a:r>
          </a:p>
          <a:p>
            <a:r>
              <a:rPr lang="fr-FR" dirty="0"/>
              <a:t>Ty </a:t>
            </a:r>
            <a:r>
              <a:rPr lang="fr-FR" dirty="0" err="1"/>
              <a:t>Glazik</a:t>
            </a:r>
            <a:r>
              <a:rPr lang="fr-FR" dirty="0"/>
              <a:t> : 120 lits</a:t>
            </a:r>
          </a:p>
          <a:p>
            <a:endParaRPr lang="fr-FR" dirty="0"/>
          </a:p>
        </p:txBody>
      </p:sp>
      <p:pic>
        <p:nvPicPr>
          <p:cNvPr id="8" name="Image 7">
            <a:extLst>
              <a:ext uri="{FF2B5EF4-FFF2-40B4-BE49-F238E27FC236}">
                <a16:creationId xmlns:a16="http://schemas.microsoft.com/office/drawing/2014/main" id="{4673457F-3713-4884-8D7F-AE2E760640B3}"/>
              </a:ext>
            </a:extLst>
          </p:cNvPr>
          <p:cNvPicPr>
            <a:picLocks noChangeAspect="1"/>
          </p:cNvPicPr>
          <p:nvPr/>
        </p:nvPicPr>
        <p:blipFill>
          <a:blip r:embed="rId3"/>
          <a:stretch>
            <a:fillRect/>
          </a:stretch>
        </p:blipFill>
        <p:spPr>
          <a:xfrm>
            <a:off x="8598383" y="3693659"/>
            <a:ext cx="1868614" cy="1308030"/>
          </a:xfrm>
          <a:prstGeom prst="rect">
            <a:avLst/>
          </a:prstGeom>
        </p:spPr>
      </p:pic>
      <p:pic>
        <p:nvPicPr>
          <p:cNvPr id="10" name="Image 9">
            <a:extLst>
              <a:ext uri="{FF2B5EF4-FFF2-40B4-BE49-F238E27FC236}">
                <a16:creationId xmlns:a16="http://schemas.microsoft.com/office/drawing/2014/main" id="{EA3198DA-8399-4E31-8C94-6E1CD859A19C}"/>
              </a:ext>
            </a:extLst>
          </p:cNvPr>
          <p:cNvPicPr>
            <a:picLocks noChangeAspect="1"/>
          </p:cNvPicPr>
          <p:nvPr/>
        </p:nvPicPr>
        <p:blipFill>
          <a:blip r:embed="rId4"/>
          <a:stretch>
            <a:fillRect/>
          </a:stretch>
        </p:blipFill>
        <p:spPr>
          <a:xfrm>
            <a:off x="8094831" y="2519752"/>
            <a:ext cx="2875721" cy="880690"/>
          </a:xfrm>
          <a:prstGeom prst="rect">
            <a:avLst/>
          </a:prstGeom>
        </p:spPr>
      </p:pic>
    </p:spTree>
    <p:extLst>
      <p:ext uri="{BB962C8B-B14F-4D97-AF65-F5344CB8AC3E}">
        <p14:creationId xmlns:p14="http://schemas.microsoft.com/office/powerpoint/2010/main" val="3152207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61B16-4046-4294-8DA0-01B602780174}"/>
              </a:ext>
            </a:extLst>
          </p:cNvPr>
          <p:cNvSpPr>
            <a:spLocks noGrp="1"/>
          </p:cNvSpPr>
          <p:nvPr>
            <p:ph type="title"/>
          </p:nvPr>
        </p:nvSpPr>
        <p:spPr/>
        <p:txBody>
          <a:bodyPr>
            <a:normAutofit/>
          </a:bodyPr>
          <a:lstStyle/>
          <a:p>
            <a:r>
              <a:rPr lang="fr-FR" i="1" dirty="0"/>
              <a:t>3 EHPAD sur Concarneau :</a:t>
            </a:r>
            <a:br>
              <a:rPr lang="fr-FR" dirty="0"/>
            </a:br>
            <a:endParaRPr lang="fr-FR" dirty="0"/>
          </a:p>
        </p:txBody>
      </p:sp>
      <p:sp>
        <p:nvSpPr>
          <p:cNvPr id="4" name="Espace réservé du texte 3">
            <a:extLst>
              <a:ext uri="{FF2B5EF4-FFF2-40B4-BE49-F238E27FC236}">
                <a16:creationId xmlns:a16="http://schemas.microsoft.com/office/drawing/2014/main" id="{B9DB8A50-9FE3-428B-8A68-401530D3BBB2}"/>
              </a:ext>
            </a:extLst>
          </p:cNvPr>
          <p:cNvSpPr>
            <a:spLocks noGrp="1"/>
          </p:cNvSpPr>
          <p:nvPr>
            <p:ph type="body" sz="half" idx="2"/>
          </p:nvPr>
        </p:nvSpPr>
        <p:spPr/>
        <p:txBody>
          <a:bodyPr/>
          <a:lstStyle/>
          <a:p>
            <a:r>
              <a:rPr lang="fr-FR" dirty="0"/>
              <a:t>Les Brisants: 68 lits</a:t>
            </a:r>
          </a:p>
          <a:p>
            <a:r>
              <a:rPr lang="fr-FR" dirty="0"/>
              <a:t>Les Embruns: 100 lits</a:t>
            </a:r>
          </a:p>
          <a:p>
            <a:r>
              <a:rPr lang="fr-FR" dirty="0" err="1"/>
              <a:t>Avel</a:t>
            </a:r>
            <a:r>
              <a:rPr lang="fr-FR" dirty="0"/>
              <a:t>-</a:t>
            </a:r>
            <a:r>
              <a:rPr lang="fr-FR" dirty="0" err="1"/>
              <a:t>Ar-Mor</a:t>
            </a:r>
            <a:r>
              <a:rPr lang="fr-FR" dirty="0"/>
              <a:t>: 94 lits</a:t>
            </a:r>
          </a:p>
        </p:txBody>
      </p:sp>
      <p:pic>
        <p:nvPicPr>
          <p:cNvPr id="12" name="Image 11">
            <a:extLst>
              <a:ext uri="{FF2B5EF4-FFF2-40B4-BE49-F238E27FC236}">
                <a16:creationId xmlns:a16="http://schemas.microsoft.com/office/drawing/2014/main" id="{7F4C77E0-2F38-44B9-BF91-E249D518C5CF}"/>
              </a:ext>
            </a:extLst>
          </p:cNvPr>
          <p:cNvPicPr>
            <a:picLocks noChangeAspect="1"/>
          </p:cNvPicPr>
          <p:nvPr/>
        </p:nvPicPr>
        <p:blipFill>
          <a:blip r:embed="rId2"/>
          <a:stretch>
            <a:fillRect/>
          </a:stretch>
        </p:blipFill>
        <p:spPr>
          <a:xfrm>
            <a:off x="7876911" y="1129513"/>
            <a:ext cx="3201906" cy="887708"/>
          </a:xfrm>
          <a:prstGeom prst="rect">
            <a:avLst/>
          </a:prstGeom>
        </p:spPr>
      </p:pic>
      <p:pic>
        <p:nvPicPr>
          <p:cNvPr id="14" name="Image 13">
            <a:extLst>
              <a:ext uri="{FF2B5EF4-FFF2-40B4-BE49-F238E27FC236}">
                <a16:creationId xmlns:a16="http://schemas.microsoft.com/office/drawing/2014/main" id="{D2CB1B83-44FC-4E26-A94A-39586AC59A95}"/>
              </a:ext>
            </a:extLst>
          </p:cNvPr>
          <p:cNvPicPr>
            <a:picLocks noChangeAspect="1"/>
          </p:cNvPicPr>
          <p:nvPr/>
        </p:nvPicPr>
        <p:blipFill>
          <a:blip r:embed="rId3"/>
          <a:stretch>
            <a:fillRect/>
          </a:stretch>
        </p:blipFill>
        <p:spPr>
          <a:xfrm>
            <a:off x="7876912" y="4236306"/>
            <a:ext cx="3294672" cy="913427"/>
          </a:xfrm>
          <a:prstGeom prst="rect">
            <a:avLst/>
          </a:prstGeom>
        </p:spPr>
      </p:pic>
      <p:pic>
        <p:nvPicPr>
          <p:cNvPr id="17" name="Espace réservé pour une image  16">
            <a:extLst>
              <a:ext uri="{FF2B5EF4-FFF2-40B4-BE49-F238E27FC236}">
                <a16:creationId xmlns:a16="http://schemas.microsoft.com/office/drawing/2014/main" id="{BBA06EC4-5AD5-4976-9FCB-5F49E3944A21}"/>
              </a:ext>
            </a:extLst>
          </p:cNvPr>
          <p:cNvPicPr>
            <a:picLocks noGrp="1" noChangeAspect="1"/>
          </p:cNvPicPr>
          <p:nvPr>
            <p:ph type="pic" idx="1"/>
          </p:nvPr>
        </p:nvPicPr>
        <p:blipFill>
          <a:blip r:embed="rId4"/>
          <a:srcRect l="26084" r="26084"/>
          <a:stretch>
            <a:fillRect/>
          </a:stretch>
        </p:blipFill>
        <p:spPr>
          <a:xfrm>
            <a:off x="8914647" y="2292396"/>
            <a:ext cx="1232452" cy="1707191"/>
          </a:xfrm>
        </p:spPr>
      </p:pic>
    </p:spTree>
    <p:extLst>
      <p:ext uri="{BB962C8B-B14F-4D97-AF65-F5344CB8AC3E}">
        <p14:creationId xmlns:p14="http://schemas.microsoft.com/office/powerpoint/2010/main" val="324327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FC6A98-EF12-45B1-A15F-EC9957AB16E4}"/>
              </a:ext>
            </a:extLst>
          </p:cNvPr>
          <p:cNvSpPr>
            <a:spLocks noGrp="1"/>
          </p:cNvSpPr>
          <p:nvPr>
            <p:ph type="title"/>
          </p:nvPr>
        </p:nvSpPr>
        <p:spPr>
          <a:xfrm>
            <a:off x="1451578" y="883120"/>
            <a:ext cx="9603275" cy="1049235"/>
          </a:xfrm>
        </p:spPr>
        <p:txBody>
          <a:bodyPr/>
          <a:lstStyle/>
          <a:p>
            <a:r>
              <a:rPr lang="fr-FR" dirty="0"/>
              <a:t>A Laennec</a:t>
            </a:r>
          </a:p>
        </p:txBody>
      </p:sp>
      <p:sp>
        <p:nvSpPr>
          <p:cNvPr id="3" name="Espace réservé du contenu 2">
            <a:extLst>
              <a:ext uri="{FF2B5EF4-FFF2-40B4-BE49-F238E27FC236}">
                <a16:creationId xmlns:a16="http://schemas.microsoft.com/office/drawing/2014/main" id="{19DCC9A5-23C6-47F5-9356-8D13EDD3C503}"/>
              </a:ext>
            </a:extLst>
          </p:cNvPr>
          <p:cNvSpPr>
            <a:spLocks noGrp="1"/>
          </p:cNvSpPr>
          <p:nvPr>
            <p:ph idx="1"/>
          </p:nvPr>
        </p:nvSpPr>
        <p:spPr/>
        <p:txBody>
          <a:bodyPr>
            <a:normAutofit/>
          </a:bodyPr>
          <a:lstStyle/>
          <a:p>
            <a:r>
              <a:rPr lang="fr-FR" b="1" dirty="0"/>
              <a:t>3 aumôniers </a:t>
            </a:r>
            <a:r>
              <a:rPr lang="fr-FR" dirty="0"/>
              <a:t>(Emmanuelle BELLEIL ¼ temps, Cécile de ROUCY mi-temps, Christine POUPON Plein temps) </a:t>
            </a:r>
          </a:p>
          <a:p>
            <a:r>
              <a:rPr lang="fr-FR" b="1" dirty="0"/>
              <a:t>2 prêtres </a:t>
            </a:r>
            <a:r>
              <a:rPr lang="fr-FR" dirty="0"/>
              <a:t>(Paul BERROU - conseiller pastoral/Pierre COQUET) </a:t>
            </a:r>
          </a:p>
          <a:p>
            <a:r>
              <a:rPr lang="fr-FR" b="1" dirty="0"/>
              <a:t>5 visiteurs bénévoles </a:t>
            </a:r>
          </a:p>
          <a:p>
            <a:r>
              <a:rPr lang="fr-FR" b="1" dirty="0"/>
              <a:t>Messe </a:t>
            </a:r>
            <a:r>
              <a:rPr lang="fr-FR" dirty="0"/>
              <a:t>dans la chapelle tous les lundis à 14 H 30 par les Pères  Pierre COQUET,  Paul BERROU, Yves AUFFRET, Jo PLOUHINEC, Jean ANDRO </a:t>
            </a:r>
          </a:p>
          <a:p>
            <a:endParaRPr lang="fr-FR" dirty="0"/>
          </a:p>
          <a:p>
            <a:endParaRPr lang="fr-FR" dirty="0"/>
          </a:p>
          <a:p>
            <a:endParaRPr lang="fr-FR" dirty="0"/>
          </a:p>
        </p:txBody>
      </p:sp>
      <p:pic>
        <p:nvPicPr>
          <p:cNvPr id="7" name="Image 6">
            <a:extLst>
              <a:ext uri="{FF2B5EF4-FFF2-40B4-BE49-F238E27FC236}">
                <a16:creationId xmlns:a16="http://schemas.microsoft.com/office/drawing/2014/main" id="{DDA1707F-6D06-4446-AEF2-CF35FF2B24AF}"/>
              </a:ext>
            </a:extLst>
          </p:cNvPr>
          <p:cNvPicPr>
            <a:picLocks noChangeAspect="1"/>
          </p:cNvPicPr>
          <p:nvPr/>
        </p:nvPicPr>
        <p:blipFill>
          <a:blip r:embed="rId2"/>
          <a:stretch>
            <a:fillRect/>
          </a:stretch>
        </p:blipFill>
        <p:spPr>
          <a:xfrm>
            <a:off x="4995033" y="108477"/>
            <a:ext cx="2068375" cy="1549285"/>
          </a:xfrm>
          <a:prstGeom prst="rect">
            <a:avLst/>
          </a:prstGeom>
        </p:spPr>
      </p:pic>
    </p:spTree>
    <p:extLst>
      <p:ext uri="{BB962C8B-B14F-4D97-AF65-F5344CB8AC3E}">
        <p14:creationId xmlns:p14="http://schemas.microsoft.com/office/powerpoint/2010/main" val="227991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8F31A-BA59-4B48-BD55-6CE97D62E573}"/>
              </a:ext>
            </a:extLst>
          </p:cNvPr>
          <p:cNvSpPr>
            <a:spLocks noGrp="1"/>
          </p:cNvSpPr>
          <p:nvPr>
            <p:ph type="title"/>
          </p:nvPr>
        </p:nvSpPr>
        <p:spPr/>
        <p:txBody>
          <a:bodyPr/>
          <a:lstStyle/>
          <a:p>
            <a:r>
              <a:rPr lang="fr-FR" dirty="0"/>
              <a:t>Equipes Dans les </a:t>
            </a:r>
            <a:r>
              <a:rPr lang="fr-FR" dirty="0" err="1"/>
              <a:t>Ehpad</a:t>
            </a:r>
            <a:endParaRPr lang="fr-FR" dirty="0"/>
          </a:p>
        </p:txBody>
      </p:sp>
      <p:sp>
        <p:nvSpPr>
          <p:cNvPr id="3" name="Espace réservé du contenu 2">
            <a:extLst>
              <a:ext uri="{FF2B5EF4-FFF2-40B4-BE49-F238E27FC236}">
                <a16:creationId xmlns:a16="http://schemas.microsoft.com/office/drawing/2014/main" id="{E6AA0842-805C-4310-831D-E625EDA7FD9A}"/>
              </a:ext>
            </a:extLst>
          </p:cNvPr>
          <p:cNvSpPr>
            <a:spLocks noGrp="1"/>
          </p:cNvSpPr>
          <p:nvPr>
            <p:ph idx="1"/>
          </p:nvPr>
        </p:nvSpPr>
        <p:spPr/>
        <p:txBody>
          <a:bodyPr/>
          <a:lstStyle/>
          <a:p>
            <a:r>
              <a:rPr lang="fr-FR" b="1" u="sng" dirty="0"/>
              <a:t>Ker </a:t>
            </a:r>
            <a:r>
              <a:rPr lang="fr-FR" b="1" u="sng" dirty="0" err="1"/>
              <a:t>Radeneg</a:t>
            </a:r>
            <a:r>
              <a:rPr lang="fr-FR" b="1" dirty="0"/>
              <a:t> : </a:t>
            </a:r>
            <a:r>
              <a:rPr lang="fr-FR" dirty="0"/>
              <a:t>P. Pierre COQUET, Christine POUPON,  Référente : Paule MOUCHARD + 4 bénévoles  </a:t>
            </a:r>
          </a:p>
          <a:p>
            <a:r>
              <a:rPr lang="fr-FR" b="1" u="sng" dirty="0"/>
              <a:t>Ty </a:t>
            </a:r>
            <a:r>
              <a:rPr lang="fr-FR" b="1" u="sng" dirty="0" err="1"/>
              <a:t>Glazig</a:t>
            </a:r>
            <a:r>
              <a:rPr lang="fr-FR" b="1" dirty="0"/>
              <a:t> : </a:t>
            </a:r>
            <a:r>
              <a:rPr lang="fr-FR" dirty="0"/>
              <a:t>P…… ; Christine POUPON, Référente : Marie Bernard GATINEAU +  4 bénévoles</a:t>
            </a:r>
          </a:p>
          <a:p>
            <a:r>
              <a:rPr lang="fr-FR" b="1" u="sng" dirty="0"/>
              <a:t>Ty </a:t>
            </a:r>
            <a:r>
              <a:rPr lang="fr-FR" b="1" u="sng" dirty="0" err="1"/>
              <a:t>Créac’h</a:t>
            </a:r>
            <a:r>
              <a:rPr lang="fr-FR" b="1" dirty="0"/>
              <a:t> : </a:t>
            </a:r>
            <a:r>
              <a:rPr lang="fr-FR" dirty="0"/>
              <a:t>P….. , Christine POUPON, Référentes: </a:t>
            </a:r>
            <a:r>
              <a:rPr lang="fr-FR" dirty="0" err="1"/>
              <a:t>MariLou</a:t>
            </a:r>
            <a:r>
              <a:rPr lang="fr-FR" dirty="0"/>
              <a:t> LEROUX + 5 bénévoles et Renée PENNDU + 5 bénévoles (En alternance)</a:t>
            </a:r>
          </a:p>
          <a:p>
            <a:endParaRPr lang="fr-FR" dirty="0"/>
          </a:p>
        </p:txBody>
      </p:sp>
      <p:pic>
        <p:nvPicPr>
          <p:cNvPr id="7" name="Image 6">
            <a:extLst>
              <a:ext uri="{FF2B5EF4-FFF2-40B4-BE49-F238E27FC236}">
                <a16:creationId xmlns:a16="http://schemas.microsoft.com/office/drawing/2014/main" id="{E296D764-3C34-44F3-A590-A6EF1AAD3DCC}"/>
              </a:ext>
            </a:extLst>
          </p:cNvPr>
          <p:cNvPicPr>
            <a:picLocks noChangeAspect="1"/>
          </p:cNvPicPr>
          <p:nvPr/>
        </p:nvPicPr>
        <p:blipFill>
          <a:blip r:embed="rId2"/>
          <a:stretch>
            <a:fillRect/>
          </a:stretch>
        </p:blipFill>
        <p:spPr>
          <a:xfrm>
            <a:off x="8165617" y="219649"/>
            <a:ext cx="2059664" cy="1370613"/>
          </a:xfrm>
          <a:prstGeom prst="rect">
            <a:avLst/>
          </a:prstGeom>
        </p:spPr>
      </p:pic>
    </p:spTree>
    <p:extLst>
      <p:ext uri="{BB962C8B-B14F-4D97-AF65-F5344CB8AC3E}">
        <p14:creationId xmlns:p14="http://schemas.microsoft.com/office/powerpoint/2010/main" val="110938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D50FF-2F1C-43EA-91A7-87F6D5C69AD2}"/>
              </a:ext>
            </a:extLst>
          </p:cNvPr>
          <p:cNvSpPr>
            <a:spLocks noGrp="1"/>
          </p:cNvSpPr>
          <p:nvPr>
            <p:ph type="title"/>
          </p:nvPr>
        </p:nvSpPr>
        <p:spPr/>
        <p:txBody>
          <a:bodyPr/>
          <a:lstStyle/>
          <a:p>
            <a:r>
              <a:rPr lang="fr-FR" dirty="0"/>
              <a:t>Rythme des célébrations Dans les EHPAD</a:t>
            </a:r>
          </a:p>
        </p:txBody>
      </p:sp>
      <p:sp>
        <p:nvSpPr>
          <p:cNvPr id="3" name="Espace réservé du contenu 2">
            <a:extLst>
              <a:ext uri="{FF2B5EF4-FFF2-40B4-BE49-F238E27FC236}">
                <a16:creationId xmlns:a16="http://schemas.microsoft.com/office/drawing/2014/main" id="{192064D3-A527-4969-9D70-5DDF6B3FCEE2}"/>
              </a:ext>
            </a:extLst>
          </p:cNvPr>
          <p:cNvSpPr>
            <a:spLocks noGrp="1"/>
          </p:cNvSpPr>
          <p:nvPr>
            <p:ph idx="1"/>
          </p:nvPr>
        </p:nvSpPr>
        <p:spPr/>
        <p:txBody>
          <a:bodyPr/>
          <a:lstStyle/>
          <a:p>
            <a:r>
              <a:rPr lang="fr-FR" b="1" u="sng" dirty="0"/>
              <a:t>Ker </a:t>
            </a:r>
            <a:r>
              <a:rPr lang="fr-FR" b="1" u="sng" dirty="0" err="1"/>
              <a:t>Radeneg</a:t>
            </a:r>
            <a:r>
              <a:rPr lang="fr-FR" b="1" dirty="0"/>
              <a:t> :</a:t>
            </a:r>
            <a:r>
              <a:rPr lang="fr-FR" dirty="0"/>
              <a:t> Messe tous les mardis à 15 H par le Père Pierre COQUET</a:t>
            </a:r>
          </a:p>
          <a:p>
            <a:r>
              <a:rPr lang="fr-FR" b="1" u="sng" dirty="0"/>
              <a:t>Ty </a:t>
            </a:r>
            <a:r>
              <a:rPr lang="fr-FR" b="1" u="sng" dirty="0" err="1"/>
              <a:t>Glazig</a:t>
            </a:r>
            <a:r>
              <a:rPr lang="fr-FR" b="1" dirty="0"/>
              <a:t> :</a:t>
            </a:r>
            <a:r>
              <a:rPr lang="fr-FR" dirty="0"/>
              <a:t> Messe tous les mardis à 14 H 30 par les Pères Jean ANDRO, Jo PLOUHINEC, Paul BERROU </a:t>
            </a:r>
          </a:p>
          <a:p>
            <a:r>
              <a:rPr lang="fr-FR" b="1" u="sng" dirty="0"/>
              <a:t>Ty </a:t>
            </a:r>
            <a:r>
              <a:rPr lang="fr-FR" b="1" u="sng" dirty="0" err="1"/>
              <a:t>Créac’h</a:t>
            </a:r>
            <a:r>
              <a:rPr lang="fr-FR" dirty="0"/>
              <a:t> : Messe tous les vendredis à 14 H 30 par les Pères Jo PLOUHINEC, Jean ANDRO, Yves AUFFRET</a:t>
            </a:r>
          </a:p>
        </p:txBody>
      </p:sp>
      <p:pic>
        <p:nvPicPr>
          <p:cNvPr id="7" name="Image 6">
            <a:extLst>
              <a:ext uri="{FF2B5EF4-FFF2-40B4-BE49-F238E27FC236}">
                <a16:creationId xmlns:a16="http://schemas.microsoft.com/office/drawing/2014/main" id="{3A74B7FC-5724-4B4F-9397-9B5034977B14}"/>
              </a:ext>
            </a:extLst>
          </p:cNvPr>
          <p:cNvPicPr>
            <a:picLocks noChangeAspect="1"/>
          </p:cNvPicPr>
          <p:nvPr/>
        </p:nvPicPr>
        <p:blipFill>
          <a:blip r:embed="rId2"/>
          <a:stretch>
            <a:fillRect/>
          </a:stretch>
        </p:blipFill>
        <p:spPr>
          <a:xfrm>
            <a:off x="4650477" y="3918295"/>
            <a:ext cx="2466975" cy="1857375"/>
          </a:xfrm>
          <a:prstGeom prst="rect">
            <a:avLst/>
          </a:prstGeom>
        </p:spPr>
      </p:pic>
    </p:spTree>
    <p:extLst>
      <p:ext uri="{BB962C8B-B14F-4D97-AF65-F5344CB8AC3E}">
        <p14:creationId xmlns:p14="http://schemas.microsoft.com/office/powerpoint/2010/main" val="1355053153"/>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856</TotalTime>
  <Words>1192</Words>
  <Application>Microsoft Office PowerPoint</Application>
  <PresentationFormat>Grand écran</PresentationFormat>
  <Paragraphs>205</Paragraphs>
  <Slides>41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41</vt:i4>
      </vt:variant>
    </vt:vector>
  </HeadingPairs>
  <TitlesOfParts>
    <vt:vector size="44" baseType="lpstr">
      <vt:lpstr>Arial</vt:lpstr>
      <vt:lpstr>Gill Sans MT</vt:lpstr>
      <vt:lpstr>Galerie</vt:lpstr>
      <vt:lpstr>Paroisse Quimper- Saint Corentin</vt:lpstr>
      <vt:lpstr>Les communautés chrétiennes locales:</vt:lpstr>
      <vt:lpstr>Les différents établissements de soins et les équipes d’aumônerie</vt:lpstr>
      <vt:lpstr>Centre Hospitalier Inter-communal de Cornouaille </vt:lpstr>
      <vt:lpstr>3 EHPAD sur Quimper :  </vt:lpstr>
      <vt:lpstr>3 EHPAD sur Concarneau : </vt:lpstr>
      <vt:lpstr>A Laennec</vt:lpstr>
      <vt:lpstr>Equipes Dans les Ehpad</vt:lpstr>
      <vt:lpstr>Rythme des célébrations Dans les EHPAD</vt:lpstr>
      <vt:lpstr>Sur Concarneau: équipes et célébrations</vt:lpstr>
      <vt:lpstr>Sur ces différents lieux:</vt:lpstr>
      <vt:lpstr>EPSM Gourmelen </vt:lpstr>
      <vt:lpstr>Présentation PowerPoint</vt:lpstr>
      <vt:lpstr>Les magnolias</vt:lpstr>
      <vt:lpstr>Présentation PowerPoint</vt:lpstr>
      <vt:lpstr>Les bruyères</vt:lpstr>
      <vt:lpstr>Présentation PowerPoint</vt:lpstr>
      <vt:lpstr>Les jardins d’arcadie</vt:lpstr>
      <vt:lpstr>Présentation PowerPoint</vt:lpstr>
      <vt:lpstr>Maison Thérèse Rondeau - Kernisy</vt:lpstr>
      <vt:lpstr>Présentation PowerPoint</vt:lpstr>
      <vt:lpstr>Prat maria (Fondation Massé-Trévidy)</vt:lpstr>
      <vt:lpstr>Présentation PowerPoint</vt:lpstr>
      <vt:lpstr>Le missilien (Fondation Massé-Trévidy)</vt:lpstr>
      <vt:lpstr>Présentation PowerPoint</vt:lpstr>
      <vt:lpstr>La retraite</vt:lpstr>
      <vt:lpstr>Présentation PowerPoint</vt:lpstr>
      <vt:lpstr>Foyer Ti an Douric (Ergué gabéric)</vt:lpstr>
      <vt:lpstr>Présentation PowerPoint</vt:lpstr>
      <vt:lpstr>Résidence Coat Kerhuel</vt:lpstr>
      <vt:lpstr>Présentation PowerPoint</vt:lpstr>
      <vt:lpstr>Ty gwenn (Plomelin)</vt:lpstr>
      <vt:lpstr>Présentation PowerPoint</vt:lpstr>
      <vt:lpstr>Résidence Pen Ar Steir (Plogonnec)</vt:lpstr>
      <vt:lpstr>Quelques constats</vt:lpstr>
      <vt:lpstr>A partir de ces différentes réalités:</vt:lpstr>
      <vt:lpstr>Proposition de deux axes : </vt:lpstr>
      <vt:lpstr>Questions/Réactions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Paroisse Quimper- Saint Corentin</dc:title>
  <dc:creator>Nathalie GUEGUEN</dc:creator>
  <cp:lastModifiedBy>Nathalie GUEGUEN</cp:lastModifiedBy>
  <cp:revision>70</cp:revision>
  <dcterms:created xsi:type="dcterms:W3CDTF">2017-09-26T11:25:18Z</dcterms:created>
  <dcterms:modified xsi:type="dcterms:W3CDTF">2017-10-05T09:45:50Z</dcterms:modified>
</cp:coreProperties>
</file>